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Rokkitt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naheim"/>
      <p:regular r:id="rId36"/>
    </p:embeddedFont>
    <p:embeddedFont>
      <p:font typeface="Abel"/>
      <p:regular r:id="rId37"/>
    </p:embeddedFont>
    <p:embeddedFont>
      <p:font typeface="Josefin Sans"/>
      <p:regular r:id="rId38"/>
      <p:bold r:id="rId39"/>
      <p:italic r:id="rId40"/>
      <p:boldItalic r:id="rId41"/>
    </p:embeddedFont>
    <p:embeddedFont>
      <p:font typeface="Unica One"/>
      <p:regular r:id="rId42"/>
    </p:embeddedFont>
    <p:embeddedFont>
      <p:font typeface="Exo Thin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italic.fntdata"/><Relationship Id="rId20" Type="http://schemas.openxmlformats.org/officeDocument/2006/relationships/slide" Target="slides/slide16.xml"/><Relationship Id="rId42" Type="http://schemas.openxmlformats.org/officeDocument/2006/relationships/font" Target="fonts/UnicaOne-regular.fntdata"/><Relationship Id="rId41" Type="http://schemas.openxmlformats.org/officeDocument/2006/relationships/font" Target="fonts/JosefinSans-boldItalic.fntdata"/><Relationship Id="rId22" Type="http://schemas.openxmlformats.org/officeDocument/2006/relationships/slide" Target="slides/slide18.xml"/><Relationship Id="rId44" Type="http://schemas.openxmlformats.org/officeDocument/2006/relationships/font" Target="fonts/ExoThin-bold.fntdata"/><Relationship Id="rId21" Type="http://schemas.openxmlformats.org/officeDocument/2006/relationships/slide" Target="slides/slide17.xml"/><Relationship Id="rId43" Type="http://schemas.openxmlformats.org/officeDocument/2006/relationships/font" Target="fonts/ExoThin-regular.fntdata"/><Relationship Id="rId24" Type="http://schemas.openxmlformats.org/officeDocument/2006/relationships/slide" Target="slides/slide20.xml"/><Relationship Id="rId46" Type="http://schemas.openxmlformats.org/officeDocument/2006/relationships/font" Target="fonts/ExoThin-boldItalic.fntdata"/><Relationship Id="rId23" Type="http://schemas.openxmlformats.org/officeDocument/2006/relationships/slide" Target="slides/slide19.xml"/><Relationship Id="rId45" Type="http://schemas.openxmlformats.org/officeDocument/2006/relationships/font" Target="fonts/Ex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kkitt-bold.fntdata"/><Relationship Id="rId30" Type="http://schemas.openxmlformats.org/officeDocument/2006/relationships/font" Target="fonts/Rokkitt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Abel-regular.fntdata"/><Relationship Id="rId14" Type="http://schemas.openxmlformats.org/officeDocument/2006/relationships/slide" Target="slides/slide10.xml"/><Relationship Id="rId36" Type="http://schemas.openxmlformats.org/officeDocument/2006/relationships/font" Target="fonts/Anaheim-regular.fntdata"/><Relationship Id="rId17" Type="http://schemas.openxmlformats.org/officeDocument/2006/relationships/slide" Target="slides/slide13.xml"/><Relationship Id="rId39" Type="http://schemas.openxmlformats.org/officeDocument/2006/relationships/font" Target="fonts/JosefinSans-bold.fntdata"/><Relationship Id="rId16" Type="http://schemas.openxmlformats.org/officeDocument/2006/relationships/slide" Target="slides/slide12.xml"/><Relationship Id="rId38" Type="http://schemas.openxmlformats.org/officeDocument/2006/relationships/font" Target="fonts/Josefi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47d2beaa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47d2beaa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7d2beaae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7d2beaa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edf9503e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edf9503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47d2beaa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47d2beaa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fae53202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fae53202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47d2beaa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47d2beaa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fae53202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fae53202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47d2beaa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47d2beaa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fae53202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fae53202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47d2beaa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47d2beaa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9fae53202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9fae53202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47d2beaa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47d2beaa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47d2beaa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47d2beaa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4b4f42313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4b4f42313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edf9503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edf9503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47d2beaa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47d2beaa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edf9503e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edf9503e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b4f42313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b4f42313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fae53202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fae53202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edf9503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edf9503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6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6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6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5556825" y="1477450"/>
            <a:ext cx="2484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5556825" y="8966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>
            <a:off x="5556825" y="2642050"/>
            <a:ext cx="2484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4" type="title"/>
          </p:nvPr>
        </p:nvSpPr>
        <p:spPr>
          <a:xfrm>
            <a:off x="5556825" y="20612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>
            <a:off x="5556825" y="3806650"/>
            <a:ext cx="2484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6" type="title"/>
          </p:nvPr>
        </p:nvSpPr>
        <p:spPr>
          <a:xfrm>
            <a:off x="5556825" y="3225823"/>
            <a:ext cx="2354700" cy="7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2" type="ctrTitle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ctrTitle"/>
          </p:nvPr>
        </p:nvSpPr>
        <p:spPr>
          <a:xfrm>
            <a:off x="4844925" y="1337506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4" type="subTitle"/>
          </p:nvPr>
        </p:nvSpPr>
        <p:spPr>
          <a:xfrm>
            <a:off x="5027445" y="2497004"/>
            <a:ext cx="22542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2" type="ctrTitle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447325" y="3695475"/>
            <a:ext cx="4214400" cy="10278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 flipH="1">
            <a:off x="847680" y="1445325"/>
            <a:ext cx="2613000" cy="8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 flipH="1">
            <a:off x="847675" y="2220275"/>
            <a:ext cx="34137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3" name="Google Shape;93;p16"/>
          <p:cNvSpPr txBox="1"/>
          <p:nvPr/>
        </p:nvSpPr>
        <p:spPr>
          <a:xfrm>
            <a:off x="847675" y="3863750"/>
            <a:ext cx="3413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endParaRPr sz="900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b="1" sz="900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 1">
  <p:cSld name="CUSTOM_1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728275" y="1073550"/>
            <a:ext cx="6303300" cy="29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6875" y="69963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475" y="116375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8"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>
          <a:xfrm>
            <a:off x="673531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856025" y="3407350"/>
            <a:ext cx="2254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2" type="ctrTitle"/>
          </p:nvPr>
        </p:nvSpPr>
        <p:spPr>
          <a:xfrm>
            <a:off x="3262356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3" type="subTitle"/>
          </p:nvPr>
        </p:nvSpPr>
        <p:spPr>
          <a:xfrm>
            <a:off x="3444838" y="3407350"/>
            <a:ext cx="2254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4" type="ctrTitle"/>
          </p:nvPr>
        </p:nvSpPr>
        <p:spPr>
          <a:xfrm>
            <a:off x="5851306" y="3091717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5" type="subTitle"/>
          </p:nvPr>
        </p:nvSpPr>
        <p:spPr>
          <a:xfrm>
            <a:off x="6033825" y="3404300"/>
            <a:ext cx="22542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6"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ctrTitle"/>
          </p:nvPr>
        </p:nvSpPr>
        <p:spPr>
          <a:xfrm>
            <a:off x="16349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34850" y="1571850"/>
            <a:ext cx="26193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3" type="ctrTitle"/>
          </p:nvPr>
        </p:nvSpPr>
        <p:spPr>
          <a:xfrm>
            <a:off x="16349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>
            <a:off x="1634850" y="3315725"/>
            <a:ext cx="26193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5" type="ctrTitle"/>
          </p:nvPr>
        </p:nvSpPr>
        <p:spPr>
          <a:xfrm>
            <a:off x="50428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>
            <a:off x="5042750" y="1571850"/>
            <a:ext cx="26193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7" type="ctrTitle"/>
          </p:nvPr>
        </p:nvSpPr>
        <p:spPr>
          <a:xfrm>
            <a:off x="50428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8" type="subTitle"/>
          </p:nvPr>
        </p:nvSpPr>
        <p:spPr>
          <a:xfrm>
            <a:off x="5042750" y="3315725"/>
            <a:ext cx="26193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6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b="1" sz="2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b="1"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38.png"/><Relationship Id="rId5" Type="http://schemas.openxmlformats.org/officeDocument/2006/relationships/image" Target="../media/image17.gif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14.gif"/><Relationship Id="rId5" Type="http://schemas.openxmlformats.org/officeDocument/2006/relationships/image" Target="../media/image27.jpg"/><Relationship Id="rId6" Type="http://schemas.openxmlformats.org/officeDocument/2006/relationships/image" Target="../media/image23.jp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Relationship Id="rId5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175" y="0"/>
            <a:ext cx="9401174" cy="5288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39325" y="252875"/>
            <a:ext cx="3960600" cy="23574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st="762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MASTER THESIS PRESENTATION</a:t>
            </a:r>
            <a:endParaRPr b="1" sz="48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-85775" y="1843125"/>
            <a:ext cx="3000000" cy="58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8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Serena Alderisi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5690000" y="-1237"/>
            <a:ext cx="7231126" cy="52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925750" y="1260050"/>
            <a:ext cx="2914200" cy="229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Escuela Técnica Superior de</a:t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Ingenieros Informáticos</a:t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Master‘s degree in </a:t>
            </a:r>
            <a:r>
              <a:rPr lang="en" sz="25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Science</a:t>
            </a:r>
            <a:endParaRPr sz="25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Master´s Final Project</a:t>
            </a:r>
            <a:endParaRPr b="1"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610975" y="3634650"/>
            <a:ext cx="3729300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Tutors: Pedro Larrañaga, </a:t>
            </a:r>
            <a:endParaRPr sz="17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María Concepción Bielza </a:t>
            </a:r>
            <a:endParaRPr sz="17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Madrid, October 2020</a:t>
            </a:r>
            <a:endParaRPr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375" y="56275"/>
            <a:ext cx="727575" cy="7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126" y="56276"/>
            <a:ext cx="1858501" cy="8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882850" y="919225"/>
            <a:ext cx="3000000" cy="113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Universidad Politécnica</a:t>
            </a:r>
            <a:endParaRPr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 Madrid</a:t>
            </a:r>
            <a:endParaRPr sz="18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24662"/>
            <a:ext cx="9143998" cy="630936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9"/>
          <p:cNvSpPr txBox="1"/>
          <p:nvPr/>
        </p:nvSpPr>
        <p:spPr>
          <a:xfrm>
            <a:off x="3784850" y="4108350"/>
            <a:ext cx="4969500" cy="9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00000" dist="19050">
              <a:srgbClr val="FFFFFF">
                <a:alpha val="6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CONTACT TRACING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975" y="84275"/>
            <a:ext cx="411250" cy="4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7600" y="-451525"/>
            <a:ext cx="977975" cy="53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7600" y="-47162"/>
            <a:ext cx="977975" cy="5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3025" y="0"/>
            <a:ext cx="1507125" cy="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30"/>
          <p:cNvCxnSpPr>
            <a:stCxn id="411" idx="0"/>
          </p:cNvCxnSpPr>
          <p:nvPr/>
        </p:nvCxnSpPr>
        <p:spPr>
          <a:xfrm flipH="1" rot="10800000">
            <a:off x="1009275" y="1440047"/>
            <a:ext cx="32100" cy="3054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0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413" name="Google Shape;4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098750"/>
            <a:ext cx="4392602" cy="3057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/>
        </p:nvSpPr>
        <p:spPr>
          <a:xfrm>
            <a:off x="0" y="0"/>
            <a:ext cx="3964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BREAK THE TRANSMISSION CHAIN</a:t>
            </a:r>
            <a:endParaRPr/>
          </a:p>
        </p:txBody>
      </p:sp>
      <p:cxnSp>
        <p:nvCxnSpPr>
          <p:cNvPr id="415" name="Google Shape;415;p30"/>
          <p:cNvCxnSpPr/>
          <p:nvPr/>
        </p:nvCxnSpPr>
        <p:spPr>
          <a:xfrm>
            <a:off x="21425" y="460775"/>
            <a:ext cx="406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30"/>
          <p:cNvCxnSpPr/>
          <p:nvPr/>
        </p:nvCxnSpPr>
        <p:spPr>
          <a:xfrm rot="10800000">
            <a:off x="1422125" y="4698075"/>
            <a:ext cx="732300" cy="1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30"/>
          <p:cNvSpPr txBox="1"/>
          <p:nvPr/>
        </p:nvSpPr>
        <p:spPr>
          <a:xfrm>
            <a:off x="2154425" y="4354725"/>
            <a:ext cx="2091000" cy="6885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VULNERABLE</a:t>
            </a:r>
            <a:endParaRPr b="1" sz="20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CLOSE CONTACTS</a:t>
            </a:r>
            <a:endParaRPr b="1" sz="20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567225" y="4494047"/>
            <a:ext cx="884100" cy="516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ML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2552325" y="2472175"/>
            <a:ext cx="11358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Ferretti</a:t>
            </a: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 et al. 2020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21426" y="605850"/>
            <a:ext cx="2650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Proximity events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Istant, anonymous notification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20" name="Google Shape;420;p30"/>
          <p:cNvCxnSpPr>
            <a:stCxn id="421" idx="0"/>
            <a:endCxn id="422" idx="2"/>
          </p:cNvCxnSpPr>
          <p:nvPr/>
        </p:nvCxnSpPr>
        <p:spPr>
          <a:xfrm>
            <a:off x="6808892" y="1583445"/>
            <a:ext cx="300" cy="11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0"/>
          <p:cNvSpPr txBox="1"/>
          <p:nvPr/>
        </p:nvSpPr>
        <p:spPr>
          <a:xfrm>
            <a:off x="6119942" y="1583445"/>
            <a:ext cx="1377900" cy="49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 Probability of Infection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6188699" y="2201650"/>
            <a:ext cx="1240800" cy="49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Social Media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4536200" y="2201650"/>
            <a:ext cx="165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Mackey et al. 2020 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Biterm topic model 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4510475" y="1583445"/>
            <a:ext cx="160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Contact tracing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+ symptoms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7491426" y="1503950"/>
            <a:ext cx="1531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McLachlan et al. 2020 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Bayesian network</a:t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7429497" y="2201646"/>
            <a:ext cx="19737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Text mining to collect experience in tweets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7" name="Google Shape;427;p30"/>
          <p:cNvSpPr txBox="1"/>
          <p:nvPr/>
        </p:nvSpPr>
        <p:spPr>
          <a:xfrm>
            <a:off x="5057825" y="439200"/>
            <a:ext cx="3964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ookman Old Style"/>
                <a:ea typeface="Bookman Old Style"/>
                <a:cs typeface="Bookman Old Style"/>
                <a:sym typeface="Bookman Old Style"/>
              </a:rPr>
              <a:t>Radar COVID - 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Spain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ookman Old Style"/>
                <a:ea typeface="Bookman Old Style"/>
                <a:cs typeface="Bookman Old Style"/>
                <a:sym typeface="Bookman Old Style"/>
              </a:rPr>
              <a:t>Immuni - 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Italy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ookman Old Style"/>
                <a:ea typeface="Bookman Old Style"/>
                <a:cs typeface="Bookman Old Style"/>
                <a:sym typeface="Bookman Old Style"/>
              </a:rPr>
              <a:t>NHS COVID + </a:t>
            </a:r>
            <a:r>
              <a:rPr b="1" lang="en" sz="1200">
                <a:latin typeface="Bookman Old Style"/>
                <a:ea typeface="Bookman Old Style"/>
                <a:cs typeface="Bookman Old Style"/>
                <a:sym typeface="Bookman Old Style"/>
              </a:rPr>
              <a:t>Symptoms Tracker app</a:t>
            </a:r>
            <a:r>
              <a:rPr lang="en" sz="1200">
                <a:latin typeface="Bookman Old Style"/>
                <a:ea typeface="Bookman Old Style"/>
                <a:cs typeface="Bookman Old Style"/>
                <a:sym typeface="Bookman Old Style"/>
              </a:rPr>
              <a:t> - 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UK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28" name="Google Shape;428;p30"/>
          <p:cNvSpPr txBox="1"/>
          <p:nvPr/>
        </p:nvSpPr>
        <p:spPr>
          <a:xfrm>
            <a:off x="5132775" y="3096825"/>
            <a:ext cx="3332700" cy="14544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More data available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More awareness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Avoid the spread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Privacy concerns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112" y="-21437"/>
            <a:ext cx="9220224" cy="51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1"/>
          <p:cNvSpPr txBox="1"/>
          <p:nvPr/>
        </p:nvSpPr>
        <p:spPr>
          <a:xfrm>
            <a:off x="160725" y="4125525"/>
            <a:ext cx="4971900" cy="93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560000" dist="38100">
              <a:srgbClr val="000000">
                <a:alpha val="6499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DRUGS </a:t>
            </a:r>
            <a:r>
              <a:rPr b="1" lang="en" sz="3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 VACCINES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35" name="Google Shape;43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C4587"/>
                </a:solidFill>
              </a:rPr>
              <a:t>‹#›</a:t>
            </a:fld>
            <a:endParaRPr>
              <a:solidFill>
                <a:srgbClr val="1C4587"/>
              </a:solidFill>
            </a:endParaRPr>
          </a:p>
        </p:txBody>
      </p:sp>
      <p:pic>
        <p:nvPicPr>
          <p:cNvPr id="436" name="Google Shape;4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950" y="24963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250" y="89250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32"/>
          <p:cNvCxnSpPr>
            <a:stCxn id="443" idx="1"/>
          </p:cNvCxnSpPr>
          <p:nvPr/>
        </p:nvCxnSpPr>
        <p:spPr>
          <a:xfrm rot="10800000">
            <a:off x="1810875" y="1757513"/>
            <a:ext cx="12162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2"/>
          <p:cNvCxnSpPr/>
          <p:nvPr/>
        </p:nvCxnSpPr>
        <p:spPr>
          <a:xfrm>
            <a:off x="1918075" y="1007275"/>
            <a:ext cx="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32"/>
          <p:cNvSpPr txBox="1"/>
          <p:nvPr/>
        </p:nvSpPr>
        <p:spPr>
          <a:xfrm>
            <a:off x="3027075" y="1264463"/>
            <a:ext cx="3471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SPEED UP THE PROCESS</a:t>
            </a:r>
            <a:endParaRPr b="1" sz="2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SAVE TIME AND RESOURCES</a:t>
            </a:r>
            <a:endParaRPr b="1" sz="2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46" name="Google Shape;44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cxnSp>
        <p:nvCxnSpPr>
          <p:cNvPr id="447" name="Google Shape;447;p32"/>
          <p:cNvCxnSpPr/>
          <p:nvPr/>
        </p:nvCxnSpPr>
        <p:spPr>
          <a:xfrm flipH="1" rot="10800000">
            <a:off x="0" y="2818325"/>
            <a:ext cx="5904300" cy="31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32"/>
          <p:cNvSpPr txBox="1"/>
          <p:nvPr/>
        </p:nvSpPr>
        <p:spPr>
          <a:xfrm>
            <a:off x="214325" y="117875"/>
            <a:ext cx="2529000" cy="653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DRUGS</a:t>
            </a:r>
            <a:endParaRPr b="1" sz="20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Already existing on the market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49" name="Google Shape;449;p32"/>
          <p:cNvSpPr txBox="1"/>
          <p:nvPr/>
        </p:nvSpPr>
        <p:spPr>
          <a:xfrm>
            <a:off x="3364700" y="117875"/>
            <a:ext cx="3270300" cy="653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VACCINES</a:t>
            </a:r>
            <a:endParaRPr b="1" sz="20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Identify specific biomedical characteristic </a:t>
            </a:r>
            <a:endParaRPr/>
          </a:p>
        </p:txBody>
      </p:sp>
      <p:sp>
        <p:nvSpPr>
          <p:cNvPr id="450" name="Google Shape;450;p32"/>
          <p:cNvSpPr txBox="1"/>
          <p:nvPr/>
        </p:nvSpPr>
        <p:spPr>
          <a:xfrm>
            <a:off x="747475" y="1264463"/>
            <a:ext cx="1467900" cy="6537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</a:rPr>
              <a:t>ML</a:t>
            </a:r>
            <a:endParaRPr b="1" sz="3400">
              <a:solidFill>
                <a:srgbClr val="FFFFFF"/>
              </a:solidFill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3027075" y="1264463"/>
            <a:ext cx="3471900" cy="9909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6011475" y="3758950"/>
            <a:ext cx="2764500" cy="9909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5 years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Half billion $ saved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Lower risk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452" name="Google Shape;452;p32"/>
          <p:cNvCxnSpPr>
            <a:stCxn id="448" idx="3"/>
            <a:endCxn id="449" idx="1"/>
          </p:cNvCxnSpPr>
          <p:nvPr/>
        </p:nvCxnSpPr>
        <p:spPr>
          <a:xfrm>
            <a:off x="2743325" y="444725"/>
            <a:ext cx="62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2"/>
          <p:cNvCxnSpPr>
            <a:stCxn id="448" idx="2"/>
            <a:endCxn id="450" idx="0"/>
          </p:cNvCxnSpPr>
          <p:nvPr/>
        </p:nvCxnSpPr>
        <p:spPr>
          <a:xfrm>
            <a:off x="1478825" y="771575"/>
            <a:ext cx="27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2"/>
          <p:cNvCxnSpPr/>
          <p:nvPr/>
        </p:nvCxnSpPr>
        <p:spPr>
          <a:xfrm flipH="1" rot="10800000">
            <a:off x="1918075" y="985775"/>
            <a:ext cx="31290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2"/>
          <p:cNvCxnSpPr/>
          <p:nvPr/>
        </p:nvCxnSpPr>
        <p:spPr>
          <a:xfrm>
            <a:off x="5036350" y="782250"/>
            <a:ext cx="0" cy="1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2"/>
          <p:cNvSpPr txBox="1"/>
          <p:nvPr/>
        </p:nvSpPr>
        <p:spPr>
          <a:xfrm>
            <a:off x="120525" y="2515313"/>
            <a:ext cx="42648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IMMUNE-RESPONSE </a:t>
            </a:r>
            <a:endParaRPr sz="21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457" name="Google Shape;457;p32"/>
          <p:cNvCxnSpPr>
            <a:stCxn id="458" idx="0"/>
            <a:endCxn id="459" idx="2"/>
          </p:cNvCxnSpPr>
          <p:nvPr/>
        </p:nvCxnSpPr>
        <p:spPr>
          <a:xfrm>
            <a:off x="2662775" y="3053950"/>
            <a:ext cx="0" cy="18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2"/>
          <p:cNvSpPr txBox="1"/>
          <p:nvPr/>
        </p:nvSpPr>
        <p:spPr>
          <a:xfrm>
            <a:off x="1928825" y="3053950"/>
            <a:ext cx="14679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Proteins Rank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3396725" y="2968750"/>
            <a:ext cx="236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Ong et al. 2020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SVM, KNN, random forest 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for the strongest candidates</a:t>
            </a:r>
            <a:r>
              <a:rPr b="1"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259625" y="3011350"/>
            <a:ext cx="1669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 likelihood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reverse vaccinology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1928825" y="3699025"/>
            <a:ext cx="14679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Genes Classification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928825" y="4344100"/>
            <a:ext cx="14679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Old Drugs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538025" y="4344100"/>
            <a:ext cx="139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Beck et al. 2020 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specific DCNN</a:t>
            </a:r>
            <a:endParaRPr/>
          </a:p>
        </p:txBody>
      </p:sp>
      <p:sp>
        <p:nvSpPr>
          <p:cNvPr id="464" name="Google Shape;464;p32"/>
          <p:cNvSpPr txBox="1"/>
          <p:nvPr/>
        </p:nvSpPr>
        <p:spPr>
          <a:xfrm>
            <a:off x="214325" y="3699025"/>
            <a:ext cx="1714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of COVID19 cells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raw DNA sequences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5" name="Google Shape;465;p32"/>
          <p:cNvSpPr txBox="1"/>
          <p:nvPr/>
        </p:nvSpPr>
        <p:spPr>
          <a:xfrm>
            <a:off x="3397025" y="3699025"/>
            <a:ext cx="13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Randhawa et al. 2020 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SVM, KNN </a:t>
            </a:r>
            <a:endParaRPr/>
          </a:p>
        </p:txBody>
      </p:sp>
      <p:sp>
        <p:nvSpPr>
          <p:cNvPr id="466" name="Google Shape;466;p32"/>
          <p:cNvSpPr txBox="1"/>
          <p:nvPr/>
        </p:nvSpPr>
        <p:spPr>
          <a:xfrm>
            <a:off x="3397025" y="4344100"/>
            <a:ext cx="210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 act on viral proteins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treatments for HIV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6011475" y="2968750"/>
            <a:ext cx="2764500" cy="701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EVQLV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hundred millions 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antibodies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5267" y="0"/>
            <a:ext cx="9797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 txBox="1"/>
          <p:nvPr/>
        </p:nvSpPr>
        <p:spPr>
          <a:xfrm>
            <a:off x="85700" y="67850"/>
            <a:ext cx="7254600" cy="96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500000" dist="19050">
              <a:srgbClr val="FFFFFF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PREDICTION </a:t>
            </a:r>
            <a:r>
              <a:rPr b="1" lang="en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 sz="50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FORECASTING</a:t>
            </a:r>
            <a:r>
              <a:rPr b="1" lang="en" sz="50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/>
          </a:p>
        </p:txBody>
      </p:sp>
      <p:sp>
        <p:nvSpPr>
          <p:cNvPr id="474" name="Google Shape;47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C4587"/>
                </a:solidFill>
              </a:rPr>
              <a:t>‹#›</a:t>
            </a:fld>
            <a:endParaRPr>
              <a:solidFill>
                <a:srgbClr val="1C4587"/>
              </a:solidFill>
            </a:endParaRPr>
          </a:p>
        </p:txBody>
      </p:sp>
      <p:pic>
        <p:nvPicPr>
          <p:cNvPr id="475" name="Google Shape;4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850" y="128588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7450" y="175000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34"/>
          <p:cNvCxnSpPr/>
          <p:nvPr/>
        </p:nvCxnSpPr>
        <p:spPr>
          <a:xfrm flipH="1" rot="10800000">
            <a:off x="6366900" y="2175200"/>
            <a:ext cx="1800300" cy="10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4"/>
          <p:cNvCxnSpPr/>
          <p:nvPr/>
        </p:nvCxnSpPr>
        <p:spPr>
          <a:xfrm rot="10800000">
            <a:off x="6345400" y="278800"/>
            <a:ext cx="10800" cy="19179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4"/>
          <p:cNvCxnSpPr/>
          <p:nvPr/>
        </p:nvCxnSpPr>
        <p:spPr>
          <a:xfrm rot="10800000">
            <a:off x="901900" y="289325"/>
            <a:ext cx="545430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cxnSp>
        <p:nvCxnSpPr>
          <p:cNvPr id="485" name="Google Shape;485;p34"/>
          <p:cNvCxnSpPr>
            <a:stCxn id="486" idx="0"/>
            <a:endCxn id="487" idx="2"/>
          </p:cNvCxnSpPr>
          <p:nvPr/>
        </p:nvCxnSpPr>
        <p:spPr>
          <a:xfrm>
            <a:off x="2712425" y="575650"/>
            <a:ext cx="0" cy="18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34"/>
          <p:cNvSpPr txBox="1"/>
          <p:nvPr/>
        </p:nvSpPr>
        <p:spPr>
          <a:xfrm>
            <a:off x="1763225" y="575650"/>
            <a:ext cx="18984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clinical/laboratory features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8" name="Google Shape;488;p34"/>
          <p:cNvSpPr txBox="1"/>
          <p:nvPr/>
        </p:nvSpPr>
        <p:spPr>
          <a:xfrm>
            <a:off x="3661698" y="490450"/>
            <a:ext cx="10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Sun et al. 2020 </a:t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SVM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9" name="Google Shape;489;p34"/>
          <p:cNvSpPr txBox="1"/>
          <p:nvPr/>
        </p:nvSpPr>
        <p:spPr>
          <a:xfrm>
            <a:off x="439325" y="575650"/>
            <a:ext cx="1323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AUC 97%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sensitivity 100%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0" name="Google Shape;490;p34"/>
          <p:cNvSpPr txBox="1"/>
          <p:nvPr/>
        </p:nvSpPr>
        <p:spPr>
          <a:xfrm>
            <a:off x="1978475" y="1220725"/>
            <a:ext cx="14679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biomarkers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87" name="Google Shape;487;p34"/>
          <p:cNvSpPr txBox="1"/>
          <p:nvPr/>
        </p:nvSpPr>
        <p:spPr>
          <a:xfrm>
            <a:off x="2074775" y="1865800"/>
            <a:ext cx="12753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blood test 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1" name="Google Shape;491;p34"/>
          <p:cNvSpPr txBox="1"/>
          <p:nvPr/>
        </p:nvSpPr>
        <p:spPr>
          <a:xfrm>
            <a:off x="3446375" y="1220725"/>
            <a:ext cx="1714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 predict mortality after 10 days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654575" y="1177850"/>
            <a:ext cx="132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Yan et al. 2020 </a:t>
            </a: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XGBoost</a:t>
            </a:r>
            <a:endParaRPr/>
          </a:p>
        </p:txBody>
      </p:sp>
      <p:sp>
        <p:nvSpPr>
          <p:cNvPr id="493" name="Google Shape;493;p34"/>
          <p:cNvSpPr txBox="1"/>
          <p:nvPr/>
        </p:nvSpPr>
        <p:spPr>
          <a:xfrm>
            <a:off x="904475" y="1865950"/>
            <a:ext cx="1170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AUC 99%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sensitivity 100%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3350075" y="1812100"/>
            <a:ext cx="12753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Wu et al. 2020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random forest</a:t>
            </a:r>
            <a:endParaRPr/>
          </a:p>
        </p:txBody>
      </p:sp>
      <p:sp>
        <p:nvSpPr>
          <p:cNvPr id="495" name="Google Shape;495;p34"/>
          <p:cNvSpPr txBox="1"/>
          <p:nvPr/>
        </p:nvSpPr>
        <p:spPr>
          <a:xfrm>
            <a:off x="53575" y="0"/>
            <a:ext cx="17142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CASE SEVERITY</a:t>
            </a:r>
            <a:endParaRPr b="1" sz="21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496" name="Google Shape;496;p34"/>
          <p:cNvCxnSpPr/>
          <p:nvPr/>
        </p:nvCxnSpPr>
        <p:spPr>
          <a:xfrm flipH="1" rot="10800000">
            <a:off x="0" y="439325"/>
            <a:ext cx="2668200" cy="5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34"/>
          <p:cNvSpPr txBox="1"/>
          <p:nvPr/>
        </p:nvSpPr>
        <p:spPr>
          <a:xfrm>
            <a:off x="7511650" y="1901425"/>
            <a:ext cx="15936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CASE COUNTS</a:t>
            </a:r>
            <a:endParaRPr b="1" sz="21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498" name="Google Shape;498;p34"/>
          <p:cNvCxnSpPr/>
          <p:nvPr/>
        </p:nvCxnSpPr>
        <p:spPr>
          <a:xfrm flipH="1" rot="10800000">
            <a:off x="6879425" y="2353975"/>
            <a:ext cx="2264700" cy="24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4"/>
          <p:cNvCxnSpPr>
            <a:stCxn id="500" idx="0"/>
            <a:endCxn id="501" idx="2"/>
          </p:cNvCxnSpPr>
          <p:nvPr/>
        </p:nvCxnSpPr>
        <p:spPr>
          <a:xfrm>
            <a:off x="6109850" y="2767313"/>
            <a:ext cx="300" cy="18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34"/>
          <p:cNvSpPr txBox="1"/>
          <p:nvPr/>
        </p:nvSpPr>
        <p:spPr>
          <a:xfrm>
            <a:off x="5160650" y="2767313"/>
            <a:ext cx="18984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key trend features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2" name="Google Shape;502;p34"/>
          <p:cNvSpPr txBox="1"/>
          <p:nvPr/>
        </p:nvSpPr>
        <p:spPr>
          <a:xfrm>
            <a:off x="7059125" y="2682113"/>
            <a:ext cx="208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Chimmula et al. 2020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long-short memory network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3" name="Google Shape;503;p34"/>
          <p:cNvSpPr txBox="1"/>
          <p:nvPr/>
        </p:nvSpPr>
        <p:spPr>
          <a:xfrm>
            <a:off x="3446375" y="2767313"/>
            <a:ext cx="1714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Canada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transmission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trends 93% accuracy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4" name="Google Shape;504;p34"/>
          <p:cNvSpPr txBox="1"/>
          <p:nvPr/>
        </p:nvSpPr>
        <p:spPr>
          <a:xfrm>
            <a:off x="5375900" y="3412388"/>
            <a:ext cx="14679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social media 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>
            <a:off x="5160800" y="4057463"/>
            <a:ext cx="1898400" cy="51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Symptom Tracker app 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5" name="Google Shape;505;p34"/>
          <p:cNvSpPr txBox="1"/>
          <p:nvPr/>
        </p:nvSpPr>
        <p:spPr>
          <a:xfrm>
            <a:off x="6843800" y="3412388"/>
            <a:ext cx="1714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Daily case counts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up to 14 days</a:t>
            </a:r>
            <a:endParaRPr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6" name="Google Shape;506;p34"/>
          <p:cNvSpPr txBox="1"/>
          <p:nvPr/>
        </p:nvSpPr>
        <p:spPr>
          <a:xfrm>
            <a:off x="3908300" y="3637013"/>
            <a:ext cx="146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Shen et al. 2020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random forest 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7" name="Google Shape;507;p34"/>
          <p:cNvSpPr txBox="1"/>
          <p:nvPr/>
        </p:nvSpPr>
        <p:spPr>
          <a:xfrm>
            <a:off x="3908300" y="4057463"/>
            <a:ext cx="125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Likelihood to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have COVID-19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8" name="Google Shape;508;p34"/>
          <p:cNvSpPr txBox="1"/>
          <p:nvPr/>
        </p:nvSpPr>
        <p:spPr>
          <a:xfrm>
            <a:off x="7059350" y="4030613"/>
            <a:ext cx="1525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Menni et al. 2020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logistic regression</a:t>
            </a:r>
            <a:endParaRPr/>
          </a:p>
        </p:txBody>
      </p:sp>
      <p:sp>
        <p:nvSpPr>
          <p:cNvPr id="509" name="Google Shape;509;p34"/>
          <p:cNvSpPr txBox="1"/>
          <p:nvPr/>
        </p:nvSpPr>
        <p:spPr>
          <a:xfrm>
            <a:off x="253625" y="2925700"/>
            <a:ext cx="3000000" cy="14355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Better triage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Avoid ICU stress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Better planning strategies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Less-invasive measures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10" name="Google Shape;510;p34"/>
          <p:cNvSpPr txBox="1"/>
          <p:nvPr/>
        </p:nvSpPr>
        <p:spPr>
          <a:xfrm>
            <a:off x="5761775" y="884047"/>
            <a:ext cx="1170300" cy="514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ML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5163" y="0"/>
            <a:ext cx="138337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5"/>
          <p:cNvSpPr txBox="1"/>
          <p:nvPr/>
        </p:nvSpPr>
        <p:spPr>
          <a:xfrm>
            <a:off x="1928825" y="3806950"/>
            <a:ext cx="6735000" cy="94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STRENGThS </a:t>
            </a:r>
            <a:r>
              <a:rPr b="1" lang="en" sz="3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 WEAKNESSES</a:t>
            </a:r>
            <a:endParaRPr b="1" sz="50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17" name="Google Shape;51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C4587"/>
                </a:solidFill>
              </a:rPr>
              <a:t>‹#›</a:t>
            </a:fld>
            <a:endParaRPr>
              <a:solidFill>
                <a:srgbClr val="1C4587"/>
              </a:solidFill>
            </a:endParaRPr>
          </a:p>
        </p:txBody>
      </p:sp>
      <p:pic>
        <p:nvPicPr>
          <p:cNvPr id="518" name="Google Shape;5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875" y="134838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475" y="181250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/>
          <p:nvPr/>
        </p:nvSpPr>
        <p:spPr>
          <a:xfrm>
            <a:off x="4572000" y="2978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Early critical 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ymptoms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identification 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Predict case counts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Predict contagion trends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5" name="Google Shape;525;p36"/>
          <p:cNvSpPr txBox="1"/>
          <p:nvPr/>
        </p:nvSpPr>
        <p:spPr>
          <a:xfrm>
            <a:off x="6568250" y="2978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Lack of data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Rely on already identifIed 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case patterns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275100" y="3047450"/>
            <a:ext cx="232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Money/ Resources saving</a:t>
            </a: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Speeding up discovery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7" name="Google Shape;527;p36"/>
          <p:cNvSpPr txBox="1"/>
          <p:nvPr/>
        </p:nvSpPr>
        <p:spPr>
          <a:xfrm>
            <a:off x="2337600" y="3031050"/>
            <a:ext cx="23253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Fatal results in real world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Need </a:t>
            </a: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close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AI and medical expert </a:t>
            </a: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cooperation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8" name="Google Shape;528;p36"/>
          <p:cNvSpPr txBox="1"/>
          <p:nvPr/>
        </p:nvSpPr>
        <p:spPr>
          <a:xfrm>
            <a:off x="4587075" y="788575"/>
            <a:ext cx="1748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Quick alert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b="1" lang="en" sz="1200">
                <a:latin typeface="Abel"/>
                <a:ea typeface="Abel"/>
                <a:cs typeface="Abel"/>
                <a:sym typeface="Abel"/>
              </a:rPr>
              <a:t>Robust COVID-19 </a:t>
            </a:r>
            <a:endParaRPr b="1" sz="1200"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bel"/>
                <a:ea typeface="Abel"/>
                <a:cs typeface="Abel"/>
                <a:sym typeface="Abel"/>
              </a:rPr>
              <a:t>prevention</a:t>
            </a:r>
            <a:endParaRPr b="1"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9" name="Google Shape;529;p36"/>
          <p:cNvSpPr txBox="1"/>
          <p:nvPr/>
        </p:nvSpPr>
        <p:spPr>
          <a:xfrm>
            <a:off x="6568250" y="671038"/>
            <a:ext cx="24483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Need technological awareness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Need the</a:t>
            </a:r>
            <a:r>
              <a:rPr b="1" lang="en" sz="1200">
                <a:latin typeface="Abel"/>
                <a:ea typeface="Abel"/>
                <a:cs typeface="Abel"/>
                <a:sym typeface="Abel"/>
              </a:rPr>
              <a:t> whole population</a:t>
            </a:r>
            <a:r>
              <a:rPr lang="en" sz="1200"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No communication delays</a:t>
            </a: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2275650" y="556150"/>
            <a:ext cx="2570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Need heavy computational resources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Need manual supervision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Lack of data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2275650" y="1725250"/>
            <a:ext cx="2089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b="1"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Riluttances by doctors </a:t>
            </a:r>
            <a:endParaRPr b="1"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Not 100% reliable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Private info loss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532" name="Google Shape;532;p36"/>
          <p:cNvCxnSpPr/>
          <p:nvPr/>
        </p:nvCxnSpPr>
        <p:spPr>
          <a:xfrm>
            <a:off x="4572000" y="0"/>
            <a:ext cx="0" cy="53148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36"/>
          <p:cNvCxnSpPr/>
          <p:nvPr/>
        </p:nvCxnSpPr>
        <p:spPr>
          <a:xfrm>
            <a:off x="0" y="2646750"/>
            <a:ext cx="9858300" cy="213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6"/>
          <p:cNvSpPr txBox="1"/>
          <p:nvPr/>
        </p:nvSpPr>
        <p:spPr>
          <a:xfrm>
            <a:off x="3527250" y="0"/>
            <a:ext cx="2089500" cy="48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SWOT ANALYSIS</a:t>
            </a:r>
            <a:endParaRPr sz="2200"/>
          </a:p>
        </p:txBody>
      </p:sp>
      <p:sp>
        <p:nvSpPr>
          <p:cNvPr id="535" name="Google Shape;535;p36"/>
          <p:cNvSpPr txBox="1"/>
          <p:nvPr/>
        </p:nvSpPr>
        <p:spPr>
          <a:xfrm rot="-5400000">
            <a:off x="-1130550" y="1344750"/>
            <a:ext cx="260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SCREENING AND DIAGNOSIS</a:t>
            </a:r>
            <a:endParaRPr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 rot="5400000">
            <a:off x="8024600" y="1552800"/>
            <a:ext cx="1748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CONTACT TRACING</a:t>
            </a:r>
            <a:endParaRPr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 rot="-5400000">
            <a:off x="-803700" y="3720700"/>
            <a:ext cx="2089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DRUGS AND VACCINES</a:t>
            </a:r>
            <a:endParaRPr sz="1700">
              <a:solidFill>
                <a:srgbClr val="1155CC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38" name="Google Shape;538;p36"/>
          <p:cNvSpPr txBox="1"/>
          <p:nvPr>
            <p:ph idx="12" type="sldNum"/>
          </p:nvPr>
        </p:nvSpPr>
        <p:spPr>
          <a:xfrm>
            <a:off x="4297659" y="4749901"/>
            <a:ext cx="548700" cy="39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539" name="Google Shape;539;p36"/>
          <p:cNvSpPr txBox="1"/>
          <p:nvPr/>
        </p:nvSpPr>
        <p:spPr>
          <a:xfrm rot="5400000">
            <a:off x="7616100" y="3570150"/>
            <a:ext cx="25737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Unica One"/>
                <a:ea typeface="Unica One"/>
                <a:cs typeface="Unica One"/>
                <a:sym typeface="Unica One"/>
              </a:rPr>
              <a:t>PREDICTION AND FORECAST</a:t>
            </a:r>
            <a:endParaRPr sz="1700">
              <a:solidFill>
                <a:srgbClr val="1155CC"/>
              </a:solidFill>
            </a:endParaRPr>
          </a:p>
        </p:txBody>
      </p:sp>
      <p:cxnSp>
        <p:nvCxnSpPr>
          <p:cNvPr id="540" name="Google Shape;540;p36"/>
          <p:cNvCxnSpPr/>
          <p:nvPr/>
        </p:nvCxnSpPr>
        <p:spPr>
          <a:xfrm flipH="1">
            <a:off x="2432400" y="383300"/>
            <a:ext cx="1800" cy="214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6"/>
          <p:cNvCxnSpPr/>
          <p:nvPr/>
        </p:nvCxnSpPr>
        <p:spPr>
          <a:xfrm>
            <a:off x="464250" y="1522663"/>
            <a:ext cx="39864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36"/>
          <p:cNvCxnSpPr/>
          <p:nvPr/>
        </p:nvCxnSpPr>
        <p:spPr>
          <a:xfrm flipH="1">
            <a:off x="6661500" y="383288"/>
            <a:ext cx="1800" cy="214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6"/>
          <p:cNvCxnSpPr/>
          <p:nvPr/>
        </p:nvCxnSpPr>
        <p:spPr>
          <a:xfrm>
            <a:off x="4693350" y="1519113"/>
            <a:ext cx="39864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6"/>
          <p:cNvSpPr txBox="1"/>
          <p:nvPr/>
        </p:nvSpPr>
        <p:spPr>
          <a:xfrm>
            <a:off x="6234750" y="330963"/>
            <a:ext cx="903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b="1" lang="en">
                <a:solidFill>
                  <a:srgbClr val="38761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F1C23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</a:t>
            </a:r>
            <a:endParaRPr b="1">
              <a:solidFill>
                <a:srgbClr val="F1C23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6350250" y="1465388"/>
            <a:ext cx="67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</a:t>
            </a: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CC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46" name="Google Shape;546;p36"/>
          <p:cNvCxnSpPr/>
          <p:nvPr/>
        </p:nvCxnSpPr>
        <p:spPr>
          <a:xfrm flipH="1">
            <a:off x="2432400" y="2825663"/>
            <a:ext cx="1800" cy="214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6"/>
          <p:cNvCxnSpPr/>
          <p:nvPr/>
        </p:nvCxnSpPr>
        <p:spPr>
          <a:xfrm>
            <a:off x="464250" y="3832913"/>
            <a:ext cx="39864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6"/>
          <p:cNvSpPr txBox="1"/>
          <p:nvPr/>
        </p:nvSpPr>
        <p:spPr>
          <a:xfrm>
            <a:off x="2005650" y="2720988"/>
            <a:ext cx="903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b="1" lang="en">
                <a:solidFill>
                  <a:srgbClr val="38761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F1C23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</a:t>
            </a:r>
            <a:endParaRPr b="1">
              <a:solidFill>
                <a:srgbClr val="F1C23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2121150" y="3836800"/>
            <a:ext cx="67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</a:t>
            </a: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CC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50" name="Google Shape;550;p36"/>
          <p:cNvCxnSpPr/>
          <p:nvPr/>
        </p:nvCxnSpPr>
        <p:spPr>
          <a:xfrm flipH="1">
            <a:off x="6661500" y="2840963"/>
            <a:ext cx="1800" cy="214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36"/>
          <p:cNvCxnSpPr/>
          <p:nvPr/>
        </p:nvCxnSpPr>
        <p:spPr>
          <a:xfrm>
            <a:off x="4693350" y="3848213"/>
            <a:ext cx="39864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6"/>
          <p:cNvSpPr txBox="1"/>
          <p:nvPr/>
        </p:nvSpPr>
        <p:spPr>
          <a:xfrm>
            <a:off x="6234750" y="2736288"/>
            <a:ext cx="903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b="1" lang="en">
                <a:solidFill>
                  <a:srgbClr val="38761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F1C23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</a:t>
            </a:r>
            <a:endParaRPr b="1">
              <a:solidFill>
                <a:srgbClr val="F1C23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53" name="Google Shape;553;p36"/>
          <p:cNvSpPr txBox="1"/>
          <p:nvPr/>
        </p:nvSpPr>
        <p:spPr>
          <a:xfrm>
            <a:off x="6350250" y="3852100"/>
            <a:ext cx="67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</a:t>
            </a: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CC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393000" y="480300"/>
            <a:ext cx="20895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Early detection for faster treatments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b="1" lang="en" sz="1200">
                <a:latin typeface="Abel"/>
                <a:ea typeface="Abel"/>
                <a:cs typeface="Abel"/>
                <a:sym typeface="Abel"/>
              </a:rPr>
              <a:t>Radiologist activity</a:t>
            </a:r>
            <a:endParaRPr b="1" sz="1200"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bel"/>
                <a:ea typeface="Abel"/>
                <a:cs typeface="Abel"/>
                <a:sym typeface="Abel"/>
              </a:rPr>
              <a:t>Support</a:t>
            </a:r>
            <a:endParaRPr b="1"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bel"/>
              <a:buChar char="●"/>
            </a:pPr>
            <a:r>
              <a:rPr b="1" lang="en" sz="1200">
                <a:latin typeface="Abel"/>
                <a:ea typeface="Abel"/>
                <a:cs typeface="Abel"/>
                <a:sym typeface="Abel"/>
              </a:rPr>
              <a:t>Avoid contacts</a:t>
            </a:r>
            <a:endParaRPr b="1"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5" name="Google Shape;555;p36"/>
          <p:cNvSpPr txBox="1"/>
          <p:nvPr/>
        </p:nvSpPr>
        <p:spPr>
          <a:xfrm>
            <a:off x="347050" y="1663850"/>
            <a:ext cx="19683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Discriminate pneumonia types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Confirmation to swab test results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6" name="Google Shape;556;p36"/>
          <p:cNvSpPr txBox="1"/>
          <p:nvPr/>
        </p:nvSpPr>
        <p:spPr>
          <a:xfrm>
            <a:off x="4549050" y="1708613"/>
            <a:ext cx="18750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Sharing worldwide mobile data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More accurate case counts predictions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7" name="Google Shape;557;p36"/>
          <p:cNvSpPr txBox="1"/>
          <p:nvPr/>
        </p:nvSpPr>
        <p:spPr>
          <a:xfrm>
            <a:off x="6566802" y="1678550"/>
            <a:ext cx="19683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Malfunctioning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Distrust for 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privacy issue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n" sz="1200">
                <a:latin typeface="Abel"/>
                <a:ea typeface="Abel"/>
                <a:cs typeface="Abel"/>
                <a:sym typeface="Abel"/>
              </a:rPr>
              <a:t>Security threats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8" name="Google Shape;558;p36"/>
          <p:cNvSpPr txBox="1"/>
          <p:nvPr/>
        </p:nvSpPr>
        <p:spPr>
          <a:xfrm>
            <a:off x="275100" y="4072050"/>
            <a:ext cx="23253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Discovering without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harming living society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Predict reusability of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old drugs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2371800" y="4146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Privacy breach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Loss of lives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0" name="Google Shape;560;p36"/>
          <p:cNvSpPr txBox="1"/>
          <p:nvPr/>
        </p:nvSpPr>
        <p:spPr>
          <a:xfrm>
            <a:off x="4572000" y="4124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Better allocation of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medical resources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Better strategies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planning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1" name="Google Shape;561;p36"/>
          <p:cNvSpPr txBox="1"/>
          <p:nvPr/>
        </p:nvSpPr>
        <p:spPr>
          <a:xfrm>
            <a:off x="6543600" y="4072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Unnecessary panic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situation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False negative prediction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Char char="●"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Privacy concerns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2005650" y="278638"/>
            <a:ext cx="9036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b="1" lang="en">
                <a:solidFill>
                  <a:srgbClr val="38761D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F1C23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W</a:t>
            </a:r>
            <a:endParaRPr b="1">
              <a:solidFill>
                <a:srgbClr val="F1C23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63" name="Google Shape;563;p36"/>
          <p:cNvSpPr txBox="1"/>
          <p:nvPr/>
        </p:nvSpPr>
        <p:spPr>
          <a:xfrm>
            <a:off x="2121150" y="1483900"/>
            <a:ext cx="67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</a:t>
            </a:r>
            <a:r>
              <a:rPr lang="en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lang="en">
                <a:solidFill>
                  <a:srgbClr val="CC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7475" y="-42450"/>
            <a:ext cx="12127897" cy="52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7"/>
          <p:cNvSpPr txBox="1"/>
          <p:nvPr/>
        </p:nvSpPr>
        <p:spPr>
          <a:xfrm>
            <a:off x="214300" y="160725"/>
            <a:ext cx="3289800" cy="9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7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CONCLUSION</a:t>
            </a:r>
            <a:endParaRPr/>
          </a:p>
        </p:txBody>
      </p:sp>
      <p:sp>
        <p:nvSpPr>
          <p:cNvPr id="570" name="Google Shape;5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C4587"/>
                </a:solidFill>
              </a:rPr>
              <a:t>‹#›</a:t>
            </a:fld>
            <a:endParaRPr>
              <a:solidFill>
                <a:srgbClr val="1C4587"/>
              </a:solidFill>
            </a:endParaRPr>
          </a:p>
        </p:txBody>
      </p:sp>
      <p:pic>
        <p:nvPicPr>
          <p:cNvPr id="571" name="Google Shape;5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875" y="69963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475" y="116375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38"/>
          <p:cNvCxnSpPr/>
          <p:nvPr/>
        </p:nvCxnSpPr>
        <p:spPr>
          <a:xfrm>
            <a:off x="3161125" y="4154600"/>
            <a:ext cx="4200" cy="537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38"/>
          <p:cNvCxnSpPr/>
          <p:nvPr/>
        </p:nvCxnSpPr>
        <p:spPr>
          <a:xfrm>
            <a:off x="2317163" y="3452850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38"/>
          <p:cNvCxnSpPr/>
          <p:nvPr/>
        </p:nvCxnSpPr>
        <p:spPr>
          <a:xfrm>
            <a:off x="836650" y="1878950"/>
            <a:ext cx="0" cy="43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38"/>
          <p:cNvCxnSpPr/>
          <p:nvPr/>
        </p:nvCxnSpPr>
        <p:spPr>
          <a:xfrm>
            <a:off x="398963" y="1163013"/>
            <a:ext cx="0" cy="535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38"/>
          <p:cNvCxnSpPr/>
          <p:nvPr/>
        </p:nvCxnSpPr>
        <p:spPr>
          <a:xfrm>
            <a:off x="3154725" y="4702900"/>
            <a:ext cx="2424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38"/>
          <p:cNvCxnSpPr/>
          <p:nvPr/>
        </p:nvCxnSpPr>
        <p:spPr>
          <a:xfrm>
            <a:off x="2306438" y="3902900"/>
            <a:ext cx="2424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38"/>
          <p:cNvCxnSpPr/>
          <p:nvPr/>
        </p:nvCxnSpPr>
        <p:spPr>
          <a:xfrm>
            <a:off x="1828075" y="2768625"/>
            <a:ext cx="4200" cy="537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585" name="Google Shape;585;p38"/>
          <p:cNvSpPr txBox="1"/>
          <p:nvPr/>
        </p:nvSpPr>
        <p:spPr>
          <a:xfrm>
            <a:off x="182175" y="11650"/>
            <a:ext cx="19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FUTURE</a:t>
            </a:r>
            <a:r>
              <a:rPr b="1" lang="en" sz="2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 STUDIES</a:t>
            </a:r>
            <a:endParaRPr b="1" sz="20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586" name="Google Shape;586;p38"/>
          <p:cNvCxnSpPr/>
          <p:nvPr/>
        </p:nvCxnSpPr>
        <p:spPr>
          <a:xfrm flipH="1" rot="10800000">
            <a:off x="-48225" y="450000"/>
            <a:ext cx="23895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8"/>
          <p:cNvSpPr txBox="1"/>
          <p:nvPr/>
        </p:nvSpPr>
        <p:spPr>
          <a:xfrm>
            <a:off x="306538" y="698400"/>
            <a:ext cx="98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8"/>
          <p:cNvSpPr txBox="1"/>
          <p:nvPr/>
        </p:nvSpPr>
        <p:spPr>
          <a:xfrm>
            <a:off x="259388" y="773400"/>
            <a:ext cx="1975500" cy="482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1. </a:t>
            </a:r>
            <a:r>
              <a:rPr b="1" lang="en" sz="1800">
                <a:latin typeface="Abel"/>
                <a:ea typeface="Abel"/>
                <a:cs typeface="Abel"/>
                <a:sym typeface="Abel"/>
              </a:rPr>
              <a:t>ICUs Data Stream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2685413" y="805550"/>
            <a:ext cx="1125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8"/>
          <p:cNvSpPr txBox="1"/>
          <p:nvPr/>
        </p:nvSpPr>
        <p:spPr>
          <a:xfrm>
            <a:off x="2634613" y="735900"/>
            <a:ext cx="1725300" cy="5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P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redict high peaks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and trends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656075" y="1458375"/>
            <a:ext cx="2312100" cy="482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2. Symptoms Clustering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1068313" y="2137413"/>
            <a:ext cx="2304000" cy="66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3. Europe/Worldwide Contact Tracing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3330300" y="1436650"/>
            <a:ext cx="1575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Predict responses after treatments</a:t>
            </a:r>
            <a:endParaRPr/>
          </a:p>
        </p:txBody>
      </p:sp>
      <p:sp>
        <p:nvSpPr>
          <p:cNvPr id="594" name="Google Shape;594;p38"/>
          <p:cNvSpPr txBox="1"/>
          <p:nvPr/>
        </p:nvSpPr>
        <p:spPr>
          <a:xfrm>
            <a:off x="3711738" y="2176163"/>
            <a:ext cx="1575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Integrate different countries info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5" name="Google Shape;595;p38"/>
          <p:cNvSpPr txBox="1"/>
          <p:nvPr/>
        </p:nvSpPr>
        <p:spPr>
          <a:xfrm>
            <a:off x="4505763" y="3418100"/>
            <a:ext cx="1125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8"/>
          <p:cNvSpPr txBox="1"/>
          <p:nvPr/>
        </p:nvSpPr>
        <p:spPr>
          <a:xfrm>
            <a:off x="3810425" y="2981388"/>
            <a:ext cx="1725300" cy="5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Close contacts +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dangerous cases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2473838" y="3727125"/>
            <a:ext cx="1811100" cy="482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5. </a:t>
            </a:r>
            <a:r>
              <a:rPr b="1" lang="en" sz="1800">
                <a:latin typeface="Abel"/>
                <a:ea typeface="Abel"/>
                <a:cs typeface="Abel"/>
                <a:sym typeface="Abel"/>
              </a:rPr>
              <a:t>P</a:t>
            </a:r>
            <a:r>
              <a:rPr b="1" lang="en" sz="1800">
                <a:latin typeface="Abel"/>
                <a:ea typeface="Abel"/>
                <a:cs typeface="Abel"/>
                <a:sym typeface="Abel"/>
              </a:rPr>
              <a:t>ost-Infection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4713838" y="3676000"/>
            <a:ext cx="1725300" cy="5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Patients monitoring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progression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>
            <a:off x="3344238" y="4408100"/>
            <a:ext cx="1547400" cy="482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6. Seasonality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00" name="Google Shape;600;p38"/>
          <p:cNvSpPr txBox="1"/>
          <p:nvPr/>
        </p:nvSpPr>
        <p:spPr>
          <a:xfrm>
            <a:off x="5268063" y="4370600"/>
            <a:ext cx="1725300" cy="55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In contagion development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01" name="Google Shape;601;p38"/>
          <p:cNvSpPr txBox="1"/>
          <p:nvPr/>
        </p:nvSpPr>
        <p:spPr>
          <a:xfrm>
            <a:off x="6790500" y="1206300"/>
            <a:ext cx="1547400" cy="66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7</a:t>
            </a:r>
            <a:r>
              <a:rPr b="1" lang="en" sz="1800">
                <a:latin typeface="Abel"/>
                <a:ea typeface="Abel"/>
                <a:cs typeface="Abel"/>
                <a:sym typeface="Abel"/>
              </a:rPr>
              <a:t>. Data</a:t>
            </a:r>
            <a:endParaRPr b="1" sz="18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Scientists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02" name="Google Shape;602;p38"/>
          <p:cNvCxnSpPr>
            <a:endCxn id="591" idx="1"/>
          </p:cNvCxnSpPr>
          <p:nvPr/>
        </p:nvCxnSpPr>
        <p:spPr>
          <a:xfrm>
            <a:off x="413675" y="1698825"/>
            <a:ext cx="2424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38"/>
          <p:cNvCxnSpPr/>
          <p:nvPr/>
        </p:nvCxnSpPr>
        <p:spPr>
          <a:xfrm>
            <a:off x="825925" y="2329000"/>
            <a:ext cx="2424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38"/>
          <p:cNvCxnSpPr/>
          <p:nvPr/>
        </p:nvCxnSpPr>
        <p:spPr>
          <a:xfrm>
            <a:off x="1821675" y="3316925"/>
            <a:ext cx="242400" cy="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8"/>
          <p:cNvSpPr txBox="1"/>
          <p:nvPr/>
        </p:nvSpPr>
        <p:spPr>
          <a:xfrm>
            <a:off x="6790500" y="2160850"/>
            <a:ext cx="1575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Messy datasets</a:t>
            </a:r>
            <a:endParaRPr/>
          </a:p>
        </p:txBody>
      </p:sp>
      <p:sp>
        <p:nvSpPr>
          <p:cNvPr id="606" name="Google Shape;606;p38"/>
          <p:cNvSpPr txBox="1"/>
          <p:nvPr/>
        </p:nvSpPr>
        <p:spPr>
          <a:xfrm>
            <a:off x="6790500" y="2734300"/>
            <a:ext cx="1575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Scientific biomedical terms</a:t>
            </a:r>
            <a:endParaRPr/>
          </a:p>
        </p:txBody>
      </p:sp>
      <p:cxnSp>
        <p:nvCxnSpPr>
          <p:cNvPr id="607" name="Google Shape;607;p38"/>
          <p:cNvCxnSpPr>
            <a:stCxn id="601" idx="1"/>
          </p:cNvCxnSpPr>
          <p:nvPr/>
        </p:nvCxnSpPr>
        <p:spPr>
          <a:xfrm flipH="1">
            <a:off x="6296400" y="1538700"/>
            <a:ext cx="4941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8"/>
          <p:cNvCxnSpPr/>
          <p:nvPr/>
        </p:nvCxnSpPr>
        <p:spPr>
          <a:xfrm flipH="1">
            <a:off x="6307225" y="2400850"/>
            <a:ext cx="494100" cy="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38"/>
          <p:cNvCxnSpPr/>
          <p:nvPr/>
        </p:nvCxnSpPr>
        <p:spPr>
          <a:xfrm>
            <a:off x="6296500" y="1562350"/>
            <a:ext cx="10800" cy="846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38"/>
          <p:cNvCxnSpPr>
            <a:stCxn id="601" idx="3"/>
          </p:cNvCxnSpPr>
          <p:nvPr/>
        </p:nvCxnSpPr>
        <p:spPr>
          <a:xfrm flipH="1" rot="10800000">
            <a:off x="8337900" y="1532400"/>
            <a:ext cx="457500" cy="6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8"/>
          <p:cNvCxnSpPr/>
          <p:nvPr/>
        </p:nvCxnSpPr>
        <p:spPr>
          <a:xfrm>
            <a:off x="8365800" y="3011800"/>
            <a:ext cx="412500" cy="2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38"/>
          <p:cNvCxnSpPr/>
          <p:nvPr/>
        </p:nvCxnSpPr>
        <p:spPr>
          <a:xfrm>
            <a:off x="8795375" y="1553775"/>
            <a:ext cx="0" cy="1467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38"/>
          <p:cNvCxnSpPr>
            <a:stCxn id="590" idx="1"/>
            <a:endCxn id="588" idx="3"/>
          </p:cNvCxnSpPr>
          <p:nvPr/>
        </p:nvCxnSpPr>
        <p:spPr>
          <a:xfrm rot="10800000">
            <a:off x="2235013" y="1014450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38"/>
          <p:cNvCxnSpPr/>
          <p:nvPr/>
        </p:nvCxnSpPr>
        <p:spPr>
          <a:xfrm rot="10800000">
            <a:off x="2963413" y="1699125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8"/>
          <p:cNvCxnSpPr/>
          <p:nvPr/>
        </p:nvCxnSpPr>
        <p:spPr>
          <a:xfrm rot="10800000">
            <a:off x="3363013" y="2464313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38"/>
          <p:cNvCxnSpPr/>
          <p:nvPr/>
        </p:nvCxnSpPr>
        <p:spPr>
          <a:xfrm rot="10800000">
            <a:off x="3454563" y="3264225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38"/>
          <p:cNvCxnSpPr/>
          <p:nvPr/>
        </p:nvCxnSpPr>
        <p:spPr>
          <a:xfrm rot="10800000">
            <a:off x="4299588" y="3954550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38"/>
          <p:cNvCxnSpPr/>
          <p:nvPr/>
        </p:nvCxnSpPr>
        <p:spPr>
          <a:xfrm rot="10800000">
            <a:off x="4868463" y="4649150"/>
            <a:ext cx="3996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38"/>
          <p:cNvSpPr txBox="1"/>
          <p:nvPr/>
        </p:nvSpPr>
        <p:spPr>
          <a:xfrm>
            <a:off x="2064075" y="3023175"/>
            <a:ext cx="1477200" cy="482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bel"/>
                <a:ea typeface="Abel"/>
                <a:cs typeface="Abel"/>
                <a:sym typeface="Abel"/>
              </a:rPr>
              <a:t>4. Virus Loads</a:t>
            </a:r>
            <a:endParaRPr b="1" sz="18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492900" y="3536150"/>
            <a:ext cx="8411700" cy="1071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420000" dist="1047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MACHINE LEARNING </a:t>
            </a:r>
            <a:endParaRPr b="1" sz="450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APPLIED TO COVID-19</a:t>
            </a:r>
            <a:endParaRPr b="1" sz="4500">
              <a:solidFill>
                <a:srgbClr val="FFFFF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9"/>
          <p:cNvSpPr txBox="1"/>
          <p:nvPr/>
        </p:nvSpPr>
        <p:spPr>
          <a:xfrm>
            <a:off x="731100" y="889500"/>
            <a:ext cx="3000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ThANK YOU!</a:t>
            </a:r>
            <a:endParaRPr b="1" sz="50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998975" y="1658850"/>
            <a:ext cx="30000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Serena Alderisi</a:t>
            </a:r>
            <a:endParaRPr sz="2500">
              <a:solidFill>
                <a:srgbClr val="FFFFFF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626" name="Google Shape;6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222" y="-11375"/>
            <a:ext cx="9164247" cy="5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600" y="518975"/>
            <a:ext cx="7298825" cy="41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9"/>
          <p:cNvSpPr txBox="1"/>
          <p:nvPr/>
        </p:nvSpPr>
        <p:spPr>
          <a:xfrm>
            <a:off x="1094225" y="1125150"/>
            <a:ext cx="2809500" cy="1007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66675">
              <a:srgbClr val="000000">
                <a:alpha val="9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THANK YOU!</a:t>
            </a:r>
            <a:endParaRPr b="1" sz="45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629" name="Google Shape;629;p39"/>
          <p:cNvSpPr txBox="1"/>
          <p:nvPr/>
        </p:nvSpPr>
        <p:spPr>
          <a:xfrm>
            <a:off x="998975" y="1939650"/>
            <a:ext cx="2882400" cy="6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76200">
              <a:srgbClr val="000000">
                <a:alpha val="7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Serena Alderisi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30" name="Google Shape;63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1" name="Google Shape;6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38" y="4323738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963" y="4498050"/>
            <a:ext cx="411250" cy="4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6" type="ctrTitle"/>
          </p:nvPr>
        </p:nvSpPr>
        <p:spPr>
          <a:xfrm rot="-5400000">
            <a:off x="-1899000" y="2331150"/>
            <a:ext cx="30834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OBJECTIVE</a:t>
            </a:r>
            <a:endParaRPr/>
          </a:p>
        </p:txBody>
      </p:sp>
      <p:grpSp>
        <p:nvGrpSpPr>
          <p:cNvPr id="130" name="Google Shape;130;p22"/>
          <p:cNvGrpSpPr/>
          <p:nvPr/>
        </p:nvGrpSpPr>
        <p:grpSpPr>
          <a:xfrm>
            <a:off x="344561" y="2185054"/>
            <a:ext cx="1122825" cy="1117500"/>
            <a:chOff x="1421786" y="1695929"/>
            <a:chExt cx="1122825" cy="1117500"/>
          </a:xfrm>
        </p:grpSpPr>
        <p:sp>
          <p:nvSpPr>
            <p:cNvPr id="131" name="Google Shape;131;p22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22"/>
          <p:cNvGrpSpPr/>
          <p:nvPr/>
        </p:nvGrpSpPr>
        <p:grpSpPr>
          <a:xfrm>
            <a:off x="7879114" y="2680892"/>
            <a:ext cx="1122825" cy="1117500"/>
            <a:chOff x="6600414" y="1695929"/>
            <a:chExt cx="1122825" cy="1117500"/>
          </a:xfrm>
        </p:grpSpPr>
        <p:sp>
          <p:nvSpPr>
            <p:cNvPr id="137" name="Google Shape;137;p22"/>
            <p:cNvSpPr/>
            <p:nvPr/>
          </p:nvSpPr>
          <p:spPr>
            <a:xfrm>
              <a:off x="6656824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22"/>
            <p:cNvGrpSpPr/>
            <p:nvPr/>
          </p:nvGrpSpPr>
          <p:grpSpPr>
            <a:xfrm>
              <a:off x="6600414" y="1695929"/>
              <a:ext cx="1122825" cy="1117500"/>
              <a:chOff x="1421786" y="1695929"/>
              <a:chExt cx="1122825" cy="1117500"/>
            </a:xfrm>
          </p:grpSpPr>
          <p:sp>
            <p:nvSpPr>
              <p:cNvPr id="139" name="Google Shape;139;p22"/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" name="Google Shape;143;p22"/>
          <p:cNvGrpSpPr/>
          <p:nvPr/>
        </p:nvGrpSpPr>
        <p:grpSpPr>
          <a:xfrm>
            <a:off x="1636399" y="713554"/>
            <a:ext cx="1122825" cy="1117500"/>
            <a:chOff x="1421786" y="1695929"/>
            <a:chExt cx="1122825" cy="1117500"/>
          </a:xfrm>
        </p:grpSpPr>
        <p:sp>
          <p:nvSpPr>
            <p:cNvPr id="144" name="Google Shape;144;p22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22"/>
          <p:cNvGrpSpPr/>
          <p:nvPr/>
        </p:nvGrpSpPr>
        <p:grpSpPr>
          <a:xfrm>
            <a:off x="4096474" y="3798404"/>
            <a:ext cx="1122825" cy="1117500"/>
            <a:chOff x="1421786" y="1695929"/>
            <a:chExt cx="1122825" cy="1117500"/>
          </a:xfrm>
        </p:grpSpPr>
        <p:sp>
          <p:nvSpPr>
            <p:cNvPr id="150" name="Google Shape;150;p22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22"/>
          <p:cNvGrpSpPr/>
          <p:nvPr/>
        </p:nvGrpSpPr>
        <p:grpSpPr>
          <a:xfrm>
            <a:off x="5211236" y="2077079"/>
            <a:ext cx="1122825" cy="1117500"/>
            <a:chOff x="1421786" y="1695929"/>
            <a:chExt cx="1122825" cy="1117500"/>
          </a:xfrm>
        </p:grpSpPr>
        <p:sp>
          <p:nvSpPr>
            <p:cNvPr id="156" name="Google Shape;156;p22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2928226" y="2077079"/>
            <a:ext cx="1122825" cy="1117500"/>
            <a:chOff x="4011089" y="1695929"/>
            <a:chExt cx="1122825" cy="1117500"/>
          </a:xfrm>
        </p:grpSpPr>
        <p:sp>
          <p:nvSpPr>
            <p:cNvPr id="162" name="Google Shape;162;p22"/>
            <p:cNvSpPr/>
            <p:nvPr/>
          </p:nvSpPr>
          <p:spPr>
            <a:xfrm>
              <a:off x="4067972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4011089" y="1695929"/>
              <a:ext cx="1122825" cy="1117500"/>
              <a:chOff x="1421786" y="1695929"/>
              <a:chExt cx="1122825" cy="1117500"/>
            </a:xfrm>
          </p:grpSpPr>
          <p:sp>
            <p:nvSpPr>
              <p:cNvPr id="164" name="Google Shape;164;p22"/>
              <p:cNvSpPr/>
              <p:nvPr/>
            </p:nvSpPr>
            <p:spPr>
              <a:xfrm rot="5400000">
                <a:off x="1915686" y="16959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 rot="5400000">
                <a:off x="1421786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 rot="5400000">
                <a:off x="2409611" y="218717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 rot="5400000">
                <a:off x="1915699" y="2678429"/>
                <a:ext cx="135000" cy="135000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49110"/>
                    </a:srgbClr>
                  </a:gs>
                  <a:gs pos="70000">
                    <a:srgbClr val="FFFFFF">
                      <a:alpha val="0"/>
                      <a:alpha val="49110"/>
                    </a:srgbClr>
                  </a:gs>
                  <a:gs pos="100000">
                    <a:srgbClr val="FFFFFF">
                      <a:alpha val="0"/>
                      <a:alpha val="4911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8" name="Google Shape;168;p22"/>
          <p:cNvGrpSpPr/>
          <p:nvPr/>
        </p:nvGrpSpPr>
        <p:grpSpPr>
          <a:xfrm>
            <a:off x="6333899" y="708729"/>
            <a:ext cx="1122825" cy="1117500"/>
            <a:chOff x="1421786" y="1695929"/>
            <a:chExt cx="1122825" cy="1117500"/>
          </a:xfrm>
        </p:grpSpPr>
        <p:sp>
          <p:nvSpPr>
            <p:cNvPr id="169" name="Google Shape;169;p22"/>
            <p:cNvSpPr/>
            <p:nvPr/>
          </p:nvSpPr>
          <p:spPr>
            <a:xfrm>
              <a:off x="1479181" y="1750675"/>
              <a:ext cx="1008000" cy="1008000"/>
            </a:xfrm>
            <a:prstGeom prst="diamond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 rot="5400000">
              <a:off x="1915686" y="16959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 rot="5400000">
              <a:off x="1421786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 rot="5400000">
              <a:off x="2409611" y="218717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 rot="5400000">
              <a:off x="1915699" y="2678429"/>
              <a:ext cx="135000" cy="135000"/>
            </a:xfrm>
            <a:prstGeom prst="ellipse">
              <a:avLst/>
            </a:prstGeom>
            <a:gradFill>
              <a:gsLst>
                <a:gs pos="0">
                  <a:srgbClr val="FFFFFF">
                    <a:alpha val="49110"/>
                  </a:srgbClr>
                </a:gs>
                <a:gs pos="70000">
                  <a:srgbClr val="FFFFFF">
                    <a:alpha val="0"/>
                    <a:alpha val="49110"/>
                  </a:srgbClr>
                </a:gs>
                <a:gs pos="100000">
                  <a:srgbClr val="FFFFFF">
                    <a:alpha val="0"/>
                    <a:alpha val="4911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4" name="Google Shape;174;p22"/>
          <p:cNvCxnSpPr/>
          <p:nvPr/>
        </p:nvCxnSpPr>
        <p:spPr>
          <a:xfrm>
            <a:off x="1467375" y="2738632"/>
            <a:ext cx="740400" cy="75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2"/>
          <p:cNvCxnSpPr/>
          <p:nvPr/>
        </p:nvCxnSpPr>
        <p:spPr>
          <a:xfrm flipH="1">
            <a:off x="2197650" y="1821622"/>
            <a:ext cx="300" cy="9267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2"/>
          <p:cNvCxnSpPr/>
          <p:nvPr/>
        </p:nvCxnSpPr>
        <p:spPr>
          <a:xfrm flipH="1" rot="10800000">
            <a:off x="2735000" y="1263278"/>
            <a:ext cx="750900" cy="8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2"/>
          <p:cNvCxnSpPr>
            <a:endCxn id="164" idx="2"/>
          </p:cNvCxnSpPr>
          <p:nvPr/>
        </p:nvCxnSpPr>
        <p:spPr>
          <a:xfrm>
            <a:off x="3486026" y="1263179"/>
            <a:ext cx="3600" cy="8139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3491300" y="3126773"/>
            <a:ext cx="2100" cy="12237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22"/>
          <p:cNvCxnSpPr>
            <a:endCxn id="152" idx="4"/>
          </p:cNvCxnSpPr>
          <p:nvPr/>
        </p:nvCxnSpPr>
        <p:spPr>
          <a:xfrm>
            <a:off x="3505474" y="4355654"/>
            <a:ext cx="591000" cy="15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2"/>
          <p:cNvCxnSpPr/>
          <p:nvPr/>
        </p:nvCxnSpPr>
        <p:spPr>
          <a:xfrm>
            <a:off x="5771000" y="3206575"/>
            <a:ext cx="15600" cy="11334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/>
          <p:nvPr/>
        </p:nvCxnSpPr>
        <p:spPr>
          <a:xfrm flipH="1" rot="10800000">
            <a:off x="5207299" y="4345154"/>
            <a:ext cx="565800" cy="7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6895463" y="1794525"/>
            <a:ext cx="2400" cy="840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6331800" y="2635230"/>
            <a:ext cx="551400" cy="12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7458825" y="1263172"/>
            <a:ext cx="985200" cy="12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>
            <a:endCxn id="139" idx="2"/>
          </p:cNvCxnSpPr>
          <p:nvPr/>
        </p:nvCxnSpPr>
        <p:spPr>
          <a:xfrm flipH="1">
            <a:off x="8440514" y="1275092"/>
            <a:ext cx="5700" cy="1405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type="ctrTitle"/>
          </p:nvPr>
        </p:nvSpPr>
        <p:spPr>
          <a:xfrm>
            <a:off x="302225" y="3302550"/>
            <a:ext cx="13113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" name="Google Shape;187;p22"/>
          <p:cNvSpPr txBox="1"/>
          <p:nvPr>
            <p:ph idx="1" type="subTitle"/>
          </p:nvPr>
        </p:nvSpPr>
        <p:spPr>
          <a:xfrm>
            <a:off x="526775" y="3769075"/>
            <a:ext cx="75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88" name="Google Shape;188;p22"/>
          <p:cNvSpPr txBox="1"/>
          <p:nvPr>
            <p:ph type="ctrTitle"/>
          </p:nvPr>
        </p:nvSpPr>
        <p:spPr>
          <a:xfrm>
            <a:off x="394500" y="978900"/>
            <a:ext cx="12918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SCREENING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/>
              <a:t> DIAGNOSIS</a:t>
            </a:r>
            <a:endParaRPr/>
          </a:p>
        </p:txBody>
      </p:sp>
      <p:sp>
        <p:nvSpPr>
          <p:cNvPr id="189" name="Google Shape;189;p22"/>
          <p:cNvSpPr txBox="1"/>
          <p:nvPr>
            <p:ph idx="1" type="subTitle"/>
          </p:nvPr>
        </p:nvSpPr>
        <p:spPr>
          <a:xfrm>
            <a:off x="691053" y="1473150"/>
            <a:ext cx="995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diagnosis</a:t>
            </a:r>
            <a:endParaRPr/>
          </a:p>
        </p:txBody>
      </p:sp>
      <p:sp>
        <p:nvSpPr>
          <p:cNvPr id="190" name="Google Shape;190;p22"/>
          <p:cNvSpPr txBox="1"/>
          <p:nvPr>
            <p:ph type="ctrTitle"/>
          </p:nvPr>
        </p:nvSpPr>
        <p:spPr>
          <a:xfrm>
            <a:off x="2520500" y="3283600"/>
            <a:ext cx="8928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TRACING</a:t>
            </a:r>
            <a:endParaRPr/>
          </a:p>
        </p:txBody>
      </p:sp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2550200" y="3769075"/>
            <a:ext cx="8334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apps</a:t>
            </a:r>
            <a:endParaRPr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3771638" y="3061888"/>
            <a:ext cx="17241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DRUGS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/>
              <a:t> VACCINEs </a:t>
            </a:r>
            <a:endParaRPr/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4108465" y="3496738"/>
            <a:ext cx="9540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94" name="Google Shape;194;p22"/>
          <p:cNvSpPr txBox="1"/>
          <p:nvPr>
            <p:ph type="ctrTitle"/>
          </p:nvPr>
        </p:nvSpPr>
        <p:spPr>
          <a:xfrm>
            <a:off x="5870963" y="3325538"/>
            <a:ext cx="13146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lang="en"/>
              <a:t>FORECASTING</a:t>
            </a:r>
            <a:endParaRPr/>
          </a:p>
        </p:txBody>
      </p:sp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5865248" y="3815713"/>
            <a:ext cx="11688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counts</a:t>
            </a:r>
            <a:endParaRPr/>
          </a:p>
        </p:txBody>
      </p:sp>
      <p:sp>
        <p:nvSpPr>
          <p:cNvPr id="196" name="Google Shape;196;p22"/>
          <p:cNvSpPr txBox="1"/>
          <p:nvPr>
            <p:ph type="ctrTitle"/>
          </p:nvPr>
        </p:nvSpPr>
        <p:spPr>
          <a:xfrm>
            <a:off x="6895476" y="1854650"/>
            <a:ext cx="19593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lang="en"/>
              <a:t> WEAKNESSES</a:t>
            </a:r>
            <a:endParaRPr/>
          </a:p>
        </p:txBody>
      </p:sp>
      <p:sp>
        <p:nvSpPr>
          <p:cNvPr id="197" name="Google Shape;197;p22"/>
          <p:cNvSpPr txBox="1"/>
          <p:nvPr>
            <p:ph idx="1" type="subTitle"/>
          </p:nvPr>
        </p:nvSpPr>
        <p:spPr>
          <a:xfrm>
            <a:off x="6940329" y="2352088"/>
            <a:ext cx="758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to ML tools</a:t>
            </a:r>
            <a:endParaRPr/>
          </a:p>
        </p:txBody>
      </p:sp>
      <p:sp>
        <p:nvSpPr>
          <p:cNvPr id="198" name="Google Shape;198;p22"/>
          <p:cNvSpPr txBox="1"/>
          <p:nvPr>
            <p:ph type="ctrTitle"/>
          </p:nvPr>
        </p:nvSpPr>
        <p:spPr>
          <a:xfrm>
            <a:off x="7837238" y="3762450"/>
            <a:ext cx="12144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99" name="Google Shape;199;p22"/>
          <p:cNvGrpSpPr/>
          <p:nvPr/>
        </p:nvGrpSpPr>
        <p:grpSpPr>
          <a:xfrm>
            <a:off x="1993270" y="1018967"/>
            <a:ext cx="384957" cy="384909"/>
            <a:chOff x="2822284" y="2321314"/>
            <a:chExt cx="378783" cy="309412"/>
          </a:xfrm>
        </p:grpSpPr>
        <p:sp>
          <p:nvSpPr>
            <p:cNvPr id="200" name="Google Shape;200;p22"/>
            <p:cNvSpPr/>
            <p:nvPr/>
          </p:nvSpPr>
          <p:spPr>
            <a:xfrm>
              <a:off x="2822284" y="2321314"/>
              <a:ext cx="378783" cy="309412"/>
            </a:xfrm>
            <a:custGeom>
              <a:rect b="b" l="l" r="r" t="t"/>
              <a:pathLst>
                <a:path extrusionOk="0" h="12016" w="14710">
                  <a:moveTo>
                    <a:pt x="4177" y="3607"/>
                  </a:moveTo>
                  <a:cubicBezTo>
                    <a:pt x="4254" y="3607"/>
                    <a:pt x="4329" y="3614"/>
                    <a:pt x="4401" y="3628"/>
                  </a:cubicBezTo>
                  <a:cubicBezTo>
                    <a:pt x="4964" y="3728"/>
                    <a:pt x="5295" y="4190"/>
                    <a:pt x="5295" y="4874"/>
                  </a:cubicBezTo>
                  <a:lnTo>
                    <a:pt x="5305" y="8561"/>
                  </a:lnTo>
                  <a:cubicBezTo>
                    <a:pt x="5305" y="9887"/>
                    <a:pt x="3959" y="10600"/>
                    <a:pt x="2643" y="11113"/>
                  </a:cubicBezTo>
                  <a:lnTo>
                    <a:pt x="2000" y="11364"/>
                  </a:lnTo>
                  <a:cubicBezTo>
                    <a:pt x="1877" y="11415"/>
                    <a:pt x="1749" y="11440"/>
                    <a:pt x="1622" y="11440"/>
                  </a:cubicBezTo>
                  <a:cubicBezTo>
                    <a:pt x="1373" y="11440"/>
                    <a:pt x="1128" y="11346"/>
                    <a:pt x="935" y="11173"/>
                  </a:cubicBezTo>
                  <a:cubicBezTo>
                    <a:pt x="724" y="10972"/>
                    <a:pt x="593" y="10691"/>
                    <a:pt x="593" y="10399"/>
                  </a:cubicBezTo>
                  <a:cubicBezTo>
                    <a:pt x="593" y="9947"/>
                    <a:pt x="744" y="9505"/>
                    <a:pt x="1015" y="9144"/>
                  </a:cubicBezTo>
                  <a:cubicBezTo>
                    <a:pt x="1096" y="9304"/>
                    <a:pt x="1196" y="9455"/>
                    <a:pt x="1317" y="9586"/>
                  </a:cubicBezTo>
                  <a:lnTo>
                    <a:pt x="1708" y="9164"/>
                  </a:lnTo>
                  <a:cubicBezTo>
                    <a:pt x="1698" y="9154"/>
                    <a:pt x="1377" y="8822"/>
                    <a:pt x="1377" y="8149"/>
                  </a:cubicBezTo>
                  <a:cubicBezTo>
                    <a:pt x="1387" y="7878"/>
                    <a:pt x="1477" y="7606"/>
                    <a:pt x="1628" y="7385"/>
                  </a:cubicBezTo>
                  <a:cubicBezTo>
                    <a:pt x="1789" y="7697"/>
                    <a:pt x="1990" y="7988"/>
                    <a:pt x="2231" y="8239"/>
                  </a:cubicBezTo>
                  <a:cubicBezTo>
                    <a:pt x="2292" y="8291"/>
                    <a:pt x="2358" y="8313"/>
                    <a:pt x="2421" y="8313"/>
                  </a:cubicBezTo>
                  <a:cubicBezTo>
                    <a:pt x="2631" y="8313"/>
                    <a:pt x="2809" y="8073"/>
                    <a:pt x="2663" y="7858"/>
                  </a:cubicBezTo>
                  <a:cubicBezTo>
                    <a:pt x="1919" y="7024"/>
                    <a:pt x="1849" y="6843"/>
                    <a:pt x="2623" y="4843"/>
                  </a:cubicBezTo>
                  <a:cubicBezTo>
                    <a:pt x="2949" y="3969"/>
                    <a:pt x="3617" y="3607"/>
                    <a:pt x="4177" y="3607"/>
                  </a:cubicBezTo>
                  <a:close/>
                  <a:moveTo>
                    <a:pt x="10559" y="3598"/>
                  </a:moveTo>
                  <a:cubicBezTo>
                    <a:pt x="11117" y="3598"/>
                    <a:pt x="11781" y="3967"/>
                    <a:pt x="12117" y="4843"/>
                  </a:cubicBezTo>
                  <a:cubicBezTo>
                    <a:pt x="12891" y="6843"/>
                    <a:pt x="12821" y="7024"/>
                    <a:pt x="12077" y="7858"/>
                  </a:cubicBezTo>
                  <a:cubicBezTo>
                    <a:pt x="11931" y="8072"/>
                    <a:pt x="12107" y="8304"/>
                    <a:pt x="12310" y="8304"/>
                  </a:cubicBezTo>
                  <a:cubicBezTo>
                    <a:pt x="12374" y="8304"/>
                    <a:pt x="12439" y="8282"/>
                    <a:pt x="12499" y="8229"/>
                  </a:cubicBezTo>
                  <a:cubicBezTo>
                    <a:pt x="12750" y="7978"/>
                    <a:pt x="12951" y="7687"/>
                    <a:pt x="13112" y="7375"/>
                  </a:cubicBezTo>
                  <a:cubicBezTo>
                    <a:pt x="13263" y="7606"/>
                    <a:pt x="13353" y="7868"/>
                    <a:pt x="13363" y="8149"/>
                  </a:cubicBezTo>
                  <a:cubicBezTo>
                    <a:pt x="13363" y="8822"/>
                    <a:pt x="13042" y="9154"/>
                    <a:pt x="13032" y="9164"/>
                  </a:cubicBezTo>
                  <a:lnTo>
                    <a:pt x="13423" y="9576"/>
                  </a:lnTo>
                  <a:cubicBezTo>
                    <a:pt x="13544" y="9455"/>
                    <a:pt x="13644" y="9304"/>
                    <a:pt x="13715" y="9144"/>
                  </a:cubicBezTo>
                  <a:cubicBezTo>
                    <a:pt x="13996" y="9495"/>
                    <a:pt x="14147" y="9937"/>
                    <a:pt x="14147" y="10399"/>
                  </a:cubicBezTo>
                  <a:cubicBezTo>
                    <a:pt x="14147" y="10691"/>
                    <a:pt x="14026" y="10972"/>
                    <a:pt x="13815" y="11173"/>
                  </a:cubicBezTo>
                  <a:cubicBezTo>
                    <a:pt x="13619" y="11349"/>
                    <a:pt x="13369" y="11443"/>
                    <a:pt x="13116" y="11443"/>
                  </a:cubicBezTo>
                  <a:cubicBezTo>
                    <a:pt x="12993" y="11443"/>
                    <a:pt x="12869" y="11420"/>
                    <a:pt x="12750" y="11374"/>
                  </a:cubicBezTo>
                  <a:lnTo>
                    <a:pt x="12107" y="11123"/>
                  </a:lnTo>
                  <a:cubicBezTo>
                    <a:pt x="10791" y="10600"/>
                    <a:pt x="9445" y="9887"/>
                    <a:pt x="9445" y="8561"/>
                  </a:cubicBezTo>
                  <a:lnTo>
                    <a:pt x="9445" y="4864"/>
                  </a:lnTo>
                  <a:cubicBezTo>
                    <a:pt x="9445" y="4190"/>
                    <a:pt x="9776" y="3718"/>
                    <a:pt x="10339" y="3618"/>
                  </a:cubicBezTo>
                  <a:cubicBezTo>
                    <a:pt x="10409" y="3605"/>
                    <a:pt x="10483" y="3598"/>
                    <a:pt x="10559" y="3598"/>
                  </a:cubicBezTo>
                  <a:close/>
                  <a:moveTo>
                    <a:pt x="6792" y="1"/>
                  </a:moveTo>
                  <a:cubicBezTo>
                    <a:pt x="6632" y="1"/>
                    <a:pt x="6501" y="131"/>
                    <a:pt x="6501" y="292"/>
                  </a:cubicBezTo>
                  <a:lnTo>
                    <a:pt x="6501" y="3166"/>
                  </a:lnTo>
                  <a:lnTo>
                    <a:pt x="5627" y="3859"/>
                  </a:lnTo>
                  <a:cubicBezTo>
                    <a:pt x="5577" y="3778"/>
                    <a:pt x="5526" y="3708"/>
                    <a:pt x="5476" y="3638"/>
                  </a:cubicBezTo>
                  <a:cubicBezTo>
                    <a:pt x="5235" y="3326"/>
                    <a:pt x="4883" y="3125"/>
                    <a:pt x="4502" y="3055"/>
                  </a:cubicBezTo>
                  <a:cubicBezTo>
                    <a:pt x="4399" y="3036"/>
                    <a:pt x="4293" y="3026"/>
                    <a:pt x="4183" y="3026"/>
                  </a:cubicBezTo>
                  <a:cubicBezTo>
                    <a:pt x="3418" y="3026"/>
                    <a:pt x="2511" y="3500"/>
                    <a:pt x="2080" y="4642"/>
                  </a:cubicBezTo>
                  <a:cubicBezTo>
                    <a:pt x="1698" y="5617"/>
                    <a:pt x="1518" y="6200"/>
                    <a:pt x="1497" y="6672"/>
                  </a:cubicBezTo>
                  <a:cubicBezTo>
                    <a:pt x="1065" y="7054"/>
                    <a:pt x="814" y="7586"/>
                    <a:pt x="794" y="8159"/>
                  </a:cubicBezTo>
                  <a:cubicBezTo>
                    <a:pt x="794" y="8269"/>
                    <a:pt x="804" y="8390"/>
                    <a:pt x="814" y="8501"/>
                  </a:cubicBezTo>
                  <a:lnTo>
                    <a:pt x="694" y="8621"/>
                  </a:lnTo>
                  <a:cubicBezTo>
                    <a:pt x="252" y="9113"/>
                    <a:pt x="0" y="9746"/>
                    <a:pt x="0" y="10399"/>
                  </a:cubicBezTo>
                  <a:cubicBezTo>
                    <a:pt x="0" y="10862"/>
                    <a:pt x="201" y="11294"/>
                    <a:pt x="533" y="11595"/>
                  </a:cubicBezTo>
                  <a:cubicBezTo>
                    <a:pt x="835" y="11870"/>
                    <a:pt x="1223" y="12016"/>
                    <a:pt x="1614" y="12016"/>
                  </a:cubicBezTo>
                  <a:cubicBezTo>
                    <a:pt x="1809" y="12016"/>
                    <a:pt x="2004" y="11980"/>
                    <a:pt x="2191" y="11907"/>
                  </a:cubicBezTo>
                  <a:lnTo>
                    <a:pt x="2834" y="11655"/>
                  </a:lnTo>
                  <a:cubicBezTo>
                    <a:pt x="4240" y="11103"/>
                    <a:pt x="5868" y="10249"/>
                    <a:pt x="5868" y="8561"/>
                  </a:cubicBezTo>
                  <a:lnTo>
                    <a:pt x="5868" y="5788"/>
                  </a:lnTo>
                  <a:cubicBezTo>
                    <a:pt x="5948" y="5758"/>
                    <a:pt x="6039" y="5718"/>
                    <a:pt x="6109" y="5657"/>
                  </a:cubicBezTo>
                  <a:lnTo>
                    <a:pt x="7355" y="4683"/>
                  </a:lnTo>
                  <a:lnTo>
                    <a:pt x="8611" y="5657"/>
                  </a:lnTo>
                  <a:cubicBezTo>
                    <a:pt x="8681" y="5718"/>
                    <a:pt x="8761" y="5758"/>
                    <a:pt x="8852" y="5788"/>
                  </a:cubicBezTo>
                  <a:lnTo>
                    <a:pt x="8852" y="8561"/>
                  </a:lnTo>
                  <a:cubicBezTo>
                    <a:pt x="8852" y="10239"/>
                    <a:pt x="10470" y="11093"/>
                    <a:pt x="11876" y="11655"/>
                  </a:cubicBezTo>
                  <a:lnTo>
                    <a:pt x="12529" y="11907"/>
                  </a:lnTo>
                  <a:cubicBezTo>
                    <a:pt x="12716" y="11980"/>
                    <a:pt x="12911" y="12016"/>
                    <a:pt x="13106" y="12016"/>
                  </a:cubicBezTo>
                  <a:cubicBezTo>
                    <a:pt x="13497" y="12016"/>
                    <a:pt x="13885" y="11870"/>
                    <a:pt x="14187" y="11595"/>
                  </a:cubicBezTo>
                  <a:cubicBezTo>
                    <a:pt x="14518" y="11294"/>
                    <a:pt x="14709" y="10852"/>
                    <a:pt x="14709" y="10399"/>
                  </a:cubicBezTo>
                  <a:cubicBezTo>
                    <a:pt x="14709" y="9746"/>
                    <a:pt x="14478" y="9113"/>
                    <a:pt x="14036" y="8621"/>
                  </a:cubicBezTo>
                  <a:lnTo>
                    <a:pt x="13916" y="8501"/>
                  </a:lnTo>
                  <a:cubicBezTo>
                    <a:pt x="13926" y="8390"/>
                    <a:pt x="13936" y="8269"/>
                    <a:pt x="13936" y="8159"/>
                  </a:cubicBezTo>
                  <a:cubicBezTo>
                    <a:pt x="13916" y="7586"/>
                    <a:pt x="13664" y="7054"/>
                    <a:pt x="13232" y="6672"/>
                  </a:cubicBezTo>
                  <a:cubicBezTo>
                    <a:pt x="13212" y="6200"/>
                    <a:pt x="13021" y="5617"/>
                    <a:pt x="12650" y="4642"/>
                  </a:cubicBezTo>
                  <a:cubicBezTo>
                    <a:pt x="12210" y="3500"/>
                    <a:pt x="11310" y="3026"/>
                    <a:pt x="10546" y="3026"/>
                  </a:cubicBezTo>
                  <a:cubicBezTo>
                    <a:pt x="10437" y="3026"/>
                    <a:pt x="10330" y="3036"/>
                    <a:pt x="10228" y="3055"/>
                  </a:cubicBezTo>
                  <a:cubicBezTo>
                    <a:pt x="9847" y="3125"/>
                    <a:pt x="9495" y="3326"/>
                    <a:pt x="9254" y="3638"/>
                  </a:cubicBezTo>
                  <a:cubicBezTo>
                    <a:pt x="9204" y="3708"/>
                    <a:pt x="9153" y="3778"/>
                    <a:pt x="9103" y="3859"/>
                  </a:cubicBezTo>
                  <a:lnTo>
                    <a:pt x="8229" y="3166"/>
                  </a:lnTo>
                  <a:lnTo>
                    <a:pt x="8229" y="2995"/>
                  </a:lnTo>
                  <a:cubicBezTo>
                    <a:pt x="8219" y="2814"/>
                    <a:pt x="8081" y="2723"/>
                    <a:pt x="7943" y="2723"/>
                  </a:cubicBezTo>
                  <a:cubicBezTo>
                    <a:pt x="7805" y="2723"/>
                    <a:pt x="7666" y="2814"/>
                    <a:pt x="7656" y="2995"/>
                  </a:cubicBezTo>
                  <a:lnTo>
                    <a:pt x="7656" y="3326"/>
                  </a:lnTo>
                  <a:cubicBezTo>
                    <a:pt x="7656" y="3427"/>
                    <a:pt x="7717" y="3527"/>
                    <a:pt x="7807" y="3577"/>
                  </a:cubicBezTo>
                  <a:cubicBezTo>
                    <a:pt x="7827" y="3577"/>
                    <a:pt x="7847" y="3588"/>
                    <a:pt x="7857" y="3608"/>
                  </a:cubicBezTo>
                  <a:lnTo>
                    <a:pt x="8902" y="4421"/>
                  </a:lnTo>
                  <a:cubicBezTo>
                    <a:pt x="8872" y="4562"/>
                    <a:pt x="8862" y="4713"/>
                    <a:pt x="8862" y="4864"/>
                  </a:cubicBezTo>
                  <a:lnTo>
                    <a:pt x="8862" y="5115"/>
                  </a:lnTo>
                  <a:lnTo>
                    <a:pt x="7546" y="4080"/>
                  </a:lnTo>
                  <a:cubicBezTo>
                    <a:pt x="7491" y="4040"/>
                    <a:pt x="7428" y="4020"/>
                    <a:pt x="7365" y="4020"/>
                  </a:cubicBezTo>
                  <a:cubicBezTo>
                    <a:pt x="7302" y="4020"/>
                    <a:pt x="7239" y="4040"/>
                    <a:pt x="7184" y="4080"/>
                  </a:cubicBezTo>
                  <a:lnTo>
                    <a:pt x="5868" y="5115"/>
                  </a:lnTo>
                  <a:lnTo>
                    <a:pt x="5868" y="4864"/>
                  </a:lnTo>
                  <a:cubicBezTo>
                    <a:pt x="5878" y="4713"/>
                    <a:pt x="5858" y="4562"/>
                    <a:pt x="5828" y="4421"/>
                  </a:cubicBezTo>
                  <a:lnTo>
                    <a:pt x="6873" y="3608"/>
                  </a:lnTo>
                  <a:cubicBezTo>
                    <a:pt x="6893" y="3588"/>
                    <a:pt x="6903" y="3577"/>
                    <a:pt x="6923" y="3577"/>
                  </a:cubicBezTo>
                  <a:cubicBezTo>
                    <a:pt x="7013" y="3527"/>
                    <a:pt x="7074" y="3427"/>
                    <a:pt x="7074" y="3326"/>
                  </a:cubicBezTo>
                  <a:lnTo>
                    <a:pt x="7074" y="573"/>
                  </a:lnTo>
                  <a:lnTo>
                    <a:pt x="7656" y="573"/>
                  </a:lnTo>
                  <a:lnTo>
                    <a:pt x="7656" y="945"/>
                  </a:lnTo>
                  <a:cubicBezTo>
                    <a:pt x="7666" y="1126"/>
                    <a:pt x="7802" y="1216"/>
                    <a:pt x="7939" y="1216"/>
                  </a:cubicBezTo>
                  <a:cubicBezTo>
                    <a:pt x="8076" y="1216"/>
                    <a:pt x="8214" y="1126"/>
                    <a:pt x="8229" y="945"/>
                  </a:cubicBezTo>
                  <a:lnTo>
                    <a:pt x="8229" y="292"/>
                  </a:lnTo>
                  <a:cubicBezTo>
                    <a:pt x="8229" y="131"/>
                    <a:pt x="8098" y="1"/>
                    <a:pt x="793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3016568" y="2365810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403" y="1"/>
                  </a:moveTo>
                  <a:cubicBezTo>
                    <a:pt x="91" y="1"/>
                    <a:pt x="1" y="433"/>
                    <a:pt x="292" y="553"/>
                  </a:cubicBezTo>
                  <a:cubicBezTo>
                    <a:pt x="331" y="570"/>
                    <a:pt x="369" y="577"/>
                    <a:pt x="406" y="577"/>
                  </a:cubicBezTo>
                  <a:cubicBezTo>
                    <a:pt x="640" y="577"/>
                    <a:pt x="795" y="273"/>
                    <a:pt x="604" y="81"/>
                  </a:cubicBezTo>
                  <a:cubicBezTo>
                    <a:pt x="553" y="31"/>
                    <a:pt x="483" y="1"/>
                    <a:pt x="40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929379" y="2534241"/>
              <a:ext cx="15038" cy="15296"/>
            </a:xfrm>
            <a:custGeom>
              <a:rect b="b" l="l" r="r" t="t"/>
              <a:pathLst>
                <a:path extrusionOk="0" h="594" w="584">
                  <a:moveTo>
                    <a:pt x="282" y="0"/>
                  </a:moveTo>
                  <a:cubicBezTo>
                    <a:pt x="132" y="0"/>
                    <a:pt x="1" y="131"/>
                    <a:pt x="1" y="292"/>
                  </a:cubicBezTo>
                  <a:lnTo>
                    <a:pt x="1" y="302"/>
                  </a:lnTo>
                  <a:cubicBezTo>
                    <a:pt x="1" y="463"/>
                    <a:pt x="121" y="583"/>
                    <a:pt x="282" y="593"/>
                  </a:cubicBezTo>
                  <a:cubicBezTo>
                    <a:pt x="443" y="593"/>
                    <a:pt x="574" y="473"/>
                    <a:pt x="584" y="312"/>
                  </a:cubicBezTo>
                  <a:lnTo>
                    <a:pt x="584" y="302"/>
                  </a:lnTo>
                  <a:cubicBezTo>
                    <a:pt x="584" y="131"/>
                    <a:pt x="453" y="0"/>
                    <a:pt x="28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871261" y="2557570"/>
              <a:ext cx="62753" cy="36874"/>
            </a:xfrm>
            <a:custGeom>
              <a:rect b="b" l="l" r="r" t="t"/>
              <a:pathLst>
                <a:path extrusionOk="0" h="1432" w="2437">
                  <a:moveTo>
                    <a:pt x="2026" y="1"/>
                  </a:moveTo>
                  <a:cubicBezTo>
                    <a:pt x="1970" y="1"/>
                    <a:pt x="1912" y="18"/>
                    <a:pt x="1856" y="59"/>
                  </a:cubicBezTo>
                  <a:cubicBezTo>
                    <a:pt x="1535" y="330"/>
                    <a:pt x="1032" y="592"/>
                    <a:pt x="319" y="873"/>
                  </a:cubicBezTo>
                  <a:cubicBezTo>
                    <a:pt x="1" y="997"/>
                    <a:pt x="126" y="1432"/>
                    <a:pt x="407" y="1432"/>
                  </a:cubicBezTo>
                  <a:cubicBezTo>
                    <a:pt x="445" y="1432"/>
                    <a:pt x="486" y="1423"/>
                    <a:pt x="530" y="1405"/>
                  </a:cubicBezTo>
                  <a:cubicBezTo>
                    <a:pt x="1303" y="1104"/>
                    <a:pt x="1856" y="813"/>
                    <a:pt x="2218" y="501"/>
                  </a:cubicBezTo>
                  <a:cubicBezTo>
                    <a:pt x="2437" y="307"/>
                    <a:pt x="2256" y="1"/>
                    <a:pt x="2026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2"/>
          <p:cNvGrpSpPr/>
          <p:nvPr/>
        </p:nvGrpSpPr>
        <p:grpSpPr>
          <a:xfrm>
            <a:off x="4455645" y="4168240"/>
            <a:ext cx="392482" cy="377804"/>
            <a:chOff x="7862795" y="2856090"/>
            <a:chExt cx="392482" cy="377804"/>
          </a:xfrm>
        </p:grpSpPr>
        <p:sp>
          <p:nvSpPr>
            <p:cNvPr id="205" name="Google Shape;205;p22"/>
            <p:cNvSpPr/>
            <p:nvPr/>
          </p:nvSpPr>
          <p:spPr>
            <a:xfrm>
              <a:off x="8152303" y="2943254"/>
              <a:ext cx="20446" cy="14626"/>
            </a:xfrm>
            <a:custGeom>
              <a:rect b="b" l="l" r="r" t="t"/>
              <a:pathLst>
                <a:path extrusionOk="0" h="568" w="794">
                  <a:moveTo>
                    <a:pt x="392" y="1"/>
                  </a:moveTo>
                  <a:cubicBezTo>
                    <a:pt x="312" y="1"/>
                    <a:pt x="241" y="31"/>
                    <a:pt x="191" y="81"/>
                  </a:cubicBezTo>
                  <a:cubicBezTo>
                    <a:pt x="0" y="272"/>
                    <a:pt x="154" y="568"/>
                    <a:pt x="386" y="568"/>
                  </a:cubicBezTo>
                  <a:cubicBezTo>
                    <a:pt x="423" y="568"/>
                    <a:pt x="462" y="560"/>
                    <a:pt x="502" y="544"/>
                  </a:cubicBezTo>
                  <a:cubicBezTo>
                    <a:pt x="794" y="423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7862795" y="2856090"/>
              <a:ext cx="392482" cy="377804"/>
            </a:xfrm>
            <a:custGeom>
              <a:rect b="b" l="l" r="r" t="t"/>
              <a:pathLst>
                <a:path extrusionOk="0" h="14672" w="15242">
                  <a:moveTo>
                    <a:pt x="11745" y="573"/>
                  </a:moveTo>
                  <a:cubicBezTo>
                    <a:pt x="12278" y="573"/>
                    <a:pt x="12278" y="1377"/>
                    <a:pt x="11745" y="1377"/>
                  </a:cubicBezTo>
                  <a:lnTo>
                    <a:pt x="8771" y="1377"/>
                  </a:lnTo>
                  <a:cubicBezTo>
                    <a:pt x="8550" y="1377"/>
                    <a:pt x="8370" y="1196"/>
                    <a:pt x="8370" y="975"/>
                  </a:cubicBezTo>
                  <a:cubicBezTo>
                    <a:pt x="8370" y="754"/>
                    <a:pt x="8550" y="573"/>
                    <a:pt x="8771" y="573"/>
                  </a:cubicBezTo>
                  <a:close/>
                  <a:moveTo>
                    <a:pt x="6672" y="2180"/>
                  </a:moveTo>
                  <a:cubicBezTo>
                    <a:pt x="7204" y="2180"/>
                    <a:pt x="7204" y="2984"/>
                    <a:pt x="6672" y="2984"/>
                  </a:cubicBezTo>
                  <a:lnTo>
                    <a:pt x="3688" y="2984"/>
                  </a:lnTo>
                  <a:cubicBezTo>
                    <a:pt x="3467" y="2984"/>
                    <a:pt x="3286" y="2803"/>
                    <a:pt x="3286" y="2582"/>
                  </a:cubicBezTo>
                  <a:cubicBezTo>
                    <a:pt x="3286" y="2361"/>
                    <a:pt x="3467" y="2180"/>
                    <a:pt x="3688" y="2180"/>
                  </a:cubicBezTo>
                  <a:close/>
                  <a:moveTo>
                    <a:pt x="6260" y="3547"/>
                  </a:moveTo>
                  <a:lnTo>
                    <a:pt x="6260" y="7566"/>
                  </a:lnTo>
                  <a:cubicBezTo>
                    <a:pt x="6260" y="7616"/>
                    <a:pt x="6280" y="7666"/>
                    <a:pt x="6300" y="7706"/>
                  </a:cubicBezTo>
                  <a:lnTo>
                    <a:pt x="7606" y="9967"/>
                  </a:lnTo>
                  <a:cubicBezTo>
                    <a:pt x="7455" y="10198"/>
                    <a:pt x="7234" y="10379"/>
                    <a:pt x="6973" y="10479"/>
                  </a:cubicBezTo>
                  <a:cubicBezTo>
                    <a:pt x="6852" y="10521"/>
                    <a:pt x="6722" y="10541"/>
                    <a:pt x="6583" y="10541"/>
                  </a:cubicBezTo>
                  <a:cubicBezTo>
                    <a:pt x="6248" y="10541"/>
                    <a:pt x="5862" y="10422"/>
                    <a:pt x="5436" y="10188"/>
                  </a:cubicBezTo>
                  <a:cubicBezTo>
                    <a:pt x="4705" y="9780"/>
                    <a:pt x="4079" y="9656"/>
                    <a:pt x="3580" y="9656"/>
                  </a:cubicBezTo>
                  <a:cubicBezTo>
                    <a:pt x="3318" y="9656"/>
                    <a:pt x="3091" y="9691"/>
                    <a:pt x="2904" y="9736"/>
                  </a:cubicBezTo>
                  <a:lnTo>
                    <a:pt x="2884" y="9746"/>
                  </a:lnTo>
                  <a:lnTo>
                    <a:pt x="4049" y="7706"/>
                  </a:lnTo>
                  <a:cubicBezTo>
                    <a:pt x="4069" y="7666"/>
                    <a:pt x="4079" y="7616"/>
                    <a:pt x="4090" y="7566"/>
                  </a:cubicBezTo>
                  <a:lnTo>
                    <a:pt x="4090" y="3547"/>
                  </a:lnTo>
                  <a:lnTo>
                    <a:pt x="4662" y="3547"/>
                  </a:lnTo>
                  <a:lnTo>
                    <a:pt x="4662" y="5004"/>
                  </a:lnTo>
                  <a:cubicBezTo>
                    <a:pt x="4662" y="5194"/>
                    <a:pt x="4805" y="5290"/>
                    <a:pt x="4949" y="5290"/>
                  </a:cubicBezTo>
                  <a:cubicBezTo>
                    <a:pt x="5092" y="5290"/>
                    <a:pt x="5235" y="5194"/>
                    <a:pt x="5235" y="5004"/>
                  </a:cubicBezTo>
                  <a:lnTo>
                    <a:pt x="5235" y="3547"/>
                  </a:lnTo>
                  <a:close/>
                  <a:moveTo>
                    <a:pt x="3582" y="10224"/>
                  </a:moveTo>
                  <a:cubicBezTo>
                    <a:pt x="4003" y="10224"/>
                    <a:pt x="4527" y="10337"/>
                    <a:pt x="5144" y="10680"/>
                  </a:cubicBezTo>
                  <a:cubicBezTo>
                    <a:pt x="5577" y="10951"/>
                    <a:pt x="6069" y="11092"/>
                    <a:pt x="6571" y="11112"/>
                  </a:cubicBezTo>
                  <a:cubicBezTo>
                    <a:pt x="6772" y="11112"/>
                    <a:pt x="6973" y="11082"/>
                    <a:pt x="7164" y="11022"/>
                  </a:cubicBezTo>
                  <a:cubicBezTo>
                    <a:pt x="7455" y="10921"/>
                    <a:pt x="7717" y="10740"/>
                    <a:pt x="7917" y="10499"/>
                  </a:cubicBezTo>
                  <a:lnTo>
                    <a:pt x="9334" y="12961"/>
                  </a:lnTo>
                  <a:cubicBezTo>
                    <a:pt x="9465" y="13192"/>
                    <a:pt x="9465" y="13483"/>
                    <a:pt x="9334" y="13714"/>
                  </a:cubicBezTo>
                  <a:cubicBezTo>
                    <a:pt x="9193" y="13945"/>
                    <a:pt x="8942" y="14096"/>
                    <a:pt x="8681" y="14096"/>
                  </a:cubicBezTo>
                  <a:lnTo>
                    <a:pt x="1668" y="14096"/>
                  </a:lnTo>
                  <a:cubicBezTo>
                    <a:pt x="1085" y="14096"/>
                    <a:pt x="724" y="13463"/>
                    <a:pt x="1015" y="12961"/>
                  </a:cubicBezTo>
                  <a:lnTo>
                    <a:pt x="2371" y="10620"/>
                  </a:lnTo>
                  <a:cubicBezTo>
                    <a:pt x="2477" y="10526"/>
                    <a:pt x="2893" y="10224"/>
                    <a:pt x="3582" y="10224"/>
                  </a:cubicBezTo>
                  <a:close/>
                  <a:moveTo>
                    <a:pt x="8771" y="0"/>
                  </a:moveTo>
                  <a:cubicBezTo>
                    <a:pt x="8269" y="0"/>
                    <a:pt x="7847" y="382"/>
                    <a:pt x="7807" y="884"/>
                  </a:cubicBezTo>
                  <a:cubicBezTo>
                    <a:pt x="7757" y="1387"/>
                    <a:pt x="8108" y="1849"/>
                    <a:pt x="8601" y="1929"/>
                  </a:cubicBezTo>
                  <a:lnTo>
                    <a:pt x="8601" y="5446"/>
                  </a:lnTo>
                  <a:cubicBezTo>
                    <a:pt x="7938" y="5697"/>
                    <a:pt x="7335" y="6099"/>
                    <a:pt x="6832" y="6611"/>
                  </a:cubicBezTo>
                  <a:lnTo>
                    <a:pt x="6832" y="3537"/>
                  </a:lnTo>
                  <a:cubicBezTo>
                    <a:pt x="7335" y="3446"/>
                    <a:pt x="7676" y="2994"/>
                    <a:pt x="7636" y="2492"/>
                  </a:cubicBezTo>
                  <a:cubicBezTo>
                    <a:pt x="7596" y="1989"/>
                    <a:pt x="7174" y="1608"/>
                    <a:pt x="6662" y="1608"/>
                  </a:cubicBezTo>
                  <a:lnTo>
                    <a:pt x="3688" y="1608"/>
                  </a:lnTo>
                  <a:cubicBezTo>
                    <a:pt x="3185" y="1608"/>
                    <a:pt x="2763" y="1989"/>
                    <a:pt x="2713" y="2492"/>
                  </a:cubicBezTo>
                  <a:cubicBezTo>
                    <a:pt x="2673" y="2994"/>
                    <a:pt x="3014" y="3446"/>
                    <a:pt x="3517" y="3537"/>
                  </a:cubicBezTo>
                  <a:lnTo>
                    <a:pt x="3517" y="7495"/>
                  </a:lnTo>
                  <a:lnTo>
                    <a:pt x="1899" y="10298"/>
                  </a:lnTo>
                  <a:lnTo>
                    <a:pt x="513" y="12680"/>
                  </a:lnTo>
                  <a:cubicBezTo>
                    <a:pt x="0" y="13564"/>
                    <a:pt x="643" y="14669"/>
                    <a:pt x="1658" y="14669"/>
                  </a:cubicBezTo>
                  <a:lnTo>
                    <a:pt x="8681" y="14669"/>
                  </a:lnTo>
                  <a:cubicBezTo>
                    <a:pt x="8862" y="14669"/>
                    <a:pt x="9043" y="14629"/>
                    <a:pt x="9224" y="14558"/>
                  </a:cubicBezTo>
                  <a:cubicBezTo>
                    <a:pt x="9565" y="14634"/>
                    <a:pt x="9910" y="14671"/>
                    <a:pt x="10254" y="14671"/>
                  </a:cubicBezTo>
                  <a:cubicBezTo>
                    <a:pt x="11456" y="14671"/>
                    <a:pt x="12635" y="14215"/>
                    <a:pt x="13534" y="13363"/>
                  </a:cubicBezTo>
                  <a:cubicBezTo>
                    <a:pt x="13744" y="13160"/>
                    <a:pt x="13556" y="12867"/>
                    <a:pt x="13330" y="12867"/>
                  </a:cubicBezTo>
                  <a:cubicBezTo>
                    <a:pt x="13264" y="12867"/>
                    <a:pt x="13195" y="12892"/>
                    <a:pt x="13132" y="12951"/>
                  </a:cubicBezTo>
                  <a:cubicBezTo>
                    <a:pt x="12358" y="13684"/>
                    <a:pt x="11334" y="14096"/>
                    <a:pt x="10258" y="14096"/>
                  </a:cubicBezTo>
                  <a:cubicBezTo>
                    <a:pt x="10098" y="14096"/>
                    <a:pt x="9947" y="14086"/>
                    <a:pt x="9786" y="14066"/>
                  </a:cubicBezTo>
                  <a:cubicBezTo>
                    <a:pt x="9796" y="14046"/>
                    <a:pt x="9816" y="14026"/>
                    <a:pt x="9826" y="14006"/>
                  </a:cubicBezTo>
                  <a:cubicBezTo>
                    <a:pt x="10068" y="13594"/>
                    <a:pt x="10068" y="13091"/>
                    <a:pt x="9826" y="12680"/>
                  </a:cubicBezTo>
                  <a:lnTo>
                    <a:pt x="8179" y="9826"/>
                  </a:lnTo>
                  <a:lnTo>
                    <a:pt x="8169" y="9806"/>
                  </a:lnTo>
                  <a:lnTo>
                    <a:pt x="7847" y="9253"/>
                  </a:lnTo>
                  <a:cubicBezTo>
                    <a:pt x="8069" y="9102"/>
                    <a:pt x="8554" y="8839"/>
                    <a:pt x="9270" y="8839"/>
                  </a:cubicBezTo>
                  <a:cubicBezTo>
                    <a:pt x="9788" y="8839"/>
                    <a:pt x="10426" y="8977"/>
                    <a:pt x="11173" y="9394"/>
                  </a:cubicBezTo>
                  <a:cubicBezTo>
                    <a:pt x="11786" y="9746"/>
                    <a:pt x="12358" y="9907"/>
                    <a:pt x="12871" y="9907"/>
                  </a:cubicBezTo>
                  <a:cubicBezTo>
                    <a:pt x="12895" y="9908"/>
                    <a:pt x="12919" y="9908"/>
                    <a:pt x="12943" y="9908"/>
                  </a:cubicBezTo>
                  <a:cubicBezTo>
                    <a:pt x="13158" y="9908"/>
                    <a:pt x="13365" y="9868"/>
                    <a:pt x="13564" y="9796"/>
                  </a:cubicBezTo>
                  <a:cubicBezTo>
                    <a:pt x="13885" y="9686"/>
                    <a:pt x="14167" y="9505"/>
                    <a:pt x="14388" y="9253"/>
                  </a:cubicBezTo>
                  <a:cubicBezTo>
                    <a:pt x="14428" y="9475"/>
                    <a:pt x="14438" y="9696"/>
                    <a:pt x="14438" y="9917"/>
                  </a:cubicBezTo>
                  <a:cubicBezTo>
                    <a:pt x="14438" y="10329"/>
                    <a:pt x="14378" y="10740"/>
                    <a:pt x="14257" y="11132"/>
                  </a:cubicBezTo>
                  <a:cubicBezTo>
                    <a:pt x="14184" y="11359"/>
                    <a:pt x="14365" y="11515"/>
                    <a:pt x="14542" y="11515"/>
                  </a:cubicBezTo>
                  <a:cubicBezTo>
                    <a:pt x="14655" y="11515"/>
                    <a:pt x="14767" y="11452"/>
                    <a:pt x="14810" y="11303"/>
                  </a:cubicBezTo>
                  <a:cubicBezTo>
                    <a:pt x="15242" y="9866"/>
                    <a:pt x="14981" y="8299"/>
                    <a:pt x="14086" y="7093"/>
                  </a:cubicBezTo>
                  <a:lnTo>
                    <a:pt x="14086" y="7083"/>
                  </a:lnTo>
                  <a:cubicBezTo>
                    <a:pt x="13534" y="6340"/>
                    <a:pt x="12780" y="5777"/>
                    <a:pt x="11916" y="5456"/>
                  </a:cubicBezTo>
                  <a:lnTo>
                    <a:pt x="11916" y="4752"/>
                  </a:lnTo>
                  <a:cubicBezTo>
                    <a:pt x="11916" y="4561"/>
                    <a:pt x="11773" y="4466"/>
                    <a:pt x="11630" y="4466"/>
                  </a:cubicBezTo>
                  <a:cubicBezTo>
                    <a:pt x="11487" y="4466"/>
                    <a:pt x="11344" y="4561"/>
                    <a:pt x="11344" y="4752"/>
                  </a:cubicBezTo>
                  <a:lnTo>
                    <a:pt x="11344" y="5657"/>
                  </a:lnTo>
                  <a:cubicBezTo>
                    <a:pt x="11344" y="5777"/>
                    <a:pt x="11424" y="5888"/>
                    <a:pt x="11544" y="5928"/>
                  </a:cubicBezTo>
                  <a:cubicBezTo>
                    <a:pt x="12790" y="6330"/>
                    <a:pt x="13785" y="7294"/>
                    <a:pt x="14207" y="8540"/>
                  </a:cubicBezTo>
                  <a:cubicBezTo>
                    <a:pt x="14026" y="8862"/>
                    <a:pt x="13735" y="9123"/>
                    <a:pt x="13383" y="9253"/>
                  </a:cubicBezTo>
                  <a:cubicBezTo>
                    <a:pt x="13223" y="9308"/>
                    <a:pt x="13054" y="9335"/>
                    <a:pt x="12874" y="9335"/>
                  </a:cubicBezTo>
                  <a:cubicBezTo>
                    <a:pt x="12455" y="9335"/>
                    <a:pt x="11982" y="9187"/>
                    <a:pt x="11454" y="8892"/>
                  </a:cubicBezTo>
                  <a:cubicBezTo>
                    <a:pt x="10592" y="8411"/>
                    <a:pt x="9846" y="8263"/>
                    <a:pt x="9250" y="8263"/>
                  </a:cubicBezTo>
                  <a:cubicBezTo>
                    <a:pt x="8937" y="8263"/>
                    <a:pt x="8665" y="8304"/>
                    <a:pt x="8440" y="8359"/>
                  </a:cubicBezTo>
                  <a:cubicBezTo>
                    <a:pt x="8128" y="8440"/>
                    <a:pt x="7837" y="8570"/>
                    <a:pt x="7566" y="8751"/>
                  </a:cubicBezTo>
                  <a:lnTo>
                    <a:pt x="6842" y="7495"/>
                  </a:lnTo>
                  <a:cubicBezTo>
                    <a:pt x="7365" y="6762"/>
                    <a:pt x="8118" y="6209"/>
                    <a:pt x="8972" y="5928"/>
                  </a:cubicBezTo>
                  <a:cubicBezTo>
                    <a:pt x="9093" y="5888"/>
                    <a:pt x="9173" y="5777"/>
                    <a:pt x="9173" y="5657"/>
                  </a:cubicBezTo>
                  <a:lnTo>
                    <a:pt x="9173" y="1949"/>
                  </a:lnTo>
                  <a:lnTo>
                    <a:pt x="11354" y="1949"/>
                  </a:lnTo>
                  <a:lnTo>
                    <a:pt x="11354" y="2582"/>
                  </a:lnTo>
                  <a:cubicBezTo>
                    <a:pt x="11354" y="2773"/>
                    <a:pt x="11497" y="2869"/>
                    <a:pt x="11640" y="2869"/>
                  </a:cubicBezTo>
                  <a:cubicBezTo>
                    <a:pt x="11783" y="2869"/>
                    <a:pt x="11926" y="2773"/>
                    <a:pt x="11926" y="2582"/>
                  </a:cubicBezTo>
                  <a:lnTo>
                    <a:pt x="11926" y="1929"/>
                  </a:lnTo>
                  <a:cubicBezTo>
                    <a:pt x="12419" y="1849"/>
                    <a:pt x="12770" y="1387"/>
                    <a:pt x="12720" y="884"/>
                  </a:cubicBezTo>
                  <a:cubicBezTo>
                    <a:pt x="12680" y="382"/>
                    <a:pt x="12258" y="0"/>
                    <a:pt x="1175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8216626" y="3161408"/>
              <a:ext cx="18488" cy="15399"/>
            </a:xfrm>
            <a:custGeom>
              <a:rect b="b" l="l" r="r" t="t"/>
              <a:pathLst>
                <a:path extrusionOk="0" h="598" w="718">
                  <a:moveTo>
                    <a:pt x="392" y="1"/>
                  </a:moveTo>
                  <a:cubicBezTo>
                    <a:pt x="290" y="1"/>
                    <a:pt x="192" y="54"/>
                    <a:pt x="144" y="149"/>
                  </a:cubicBezTo>
                  <a:cubicBezTo>
                    <a:pt x="0" y="383"/>
                    <a:pt x="194" y="598"/>
                    <a:pt x="392" y="598"/>
                  </a:cubicBezTo>
                  <a:cubicBezTo>
                    <a:pt x="484" y="598"/>
                    <a:pt x="576" y="552"/>
                    <a:pt x="637" y="441"/>
                  </a:cubicBezTo>
                  <a:lnTo>
                    <a:pt x="637" y="431"/>
                  </a:lnTo>
                  <a:cubicBezTo>
                    <a:pt x="717" y="290"/>
                    <a:pt x="667" y="119"/>
                    <a:pt x="536" y="39"/>
                  </a:cubicBezTo>
                  <a:cubicBezTo>
                    <a:pt x="491" y="13"/>
                    <a:pt x="441" y="1"/>
                    <a:pt x="39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8087078" y="3187158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90" y="0"/>
                  </a:moveTo>
                  <a:cubicBezTo>
                    <a:pt x="156" y="0"/>
                    <a:pt x="1" y="304"/>
                    <a:pt x="192" y="496"/>
                  </a:cubicBezTo>
                  <a:cubicBezTo>
                    <a:pt x="242" y="546"/>
                    <a:pt x="323" y="576"/>
                    <a:pt x="393" y="576"/>
                  </a:cubicBezTo>
                  <a:cubicBezTo>
                    <a:pt x="705" y="576"/>
                    <a:pt x="795" y="144"/>
                    <a:pt x="504" y="24"/>
                  </a:cubicBezTo>
                  <a:cubicBezTo>
                    <a:pt x="464" y="7"/>
                    <a:pt x="426" y="0"/>
                    <a:pt x="390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029964" y="3105118"/>
              <a:ext cx="20420" cy="14883"/>
            </a:xfrm>
            <a:custGeom>
              <a:rect b="b" l="l" r="r" t="t"/>
              <a:pathLst>
                <a:path extrusionOk="0" h="578" w="793">
                  <a:moveTo>
                    <a:pt x="395" y="1"/>
                  </a:moveTo>
                  <a:cubicBezTo>
                    <a:pt x="160" y="1"/>
                    <a:pt x="0" y="296"/>
                    <a:pt x="200" y="487"/>
                  </a:cubicBezTo>
                  <a:cubicBezTo>
                    <a:pt x="250" y="547"/>
                    <a:pt x="320" y="577"/>
                    <a:pt x="401" y="577"/>
                  </a:cubicBezTo>
                  <a:cubicBezTo>
                    <a:pt x="712" y="577"/>
                    <a:pt x="793" y="145"/>
                    <a:pt x="511" y="25"/>
                  </a:cubicBezTo>
                  <a:cubicBezTo>
                    <a:pt x="471" y="8"/>
                    <a:pt x="432" y="1"/>
                    <a:pt x="39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7920218" y="3154120"/>
              <a:ext cx="58762" cy="50110"/>
            </a:xfrm>
            <a:custGeom>
              <a:rect b="b" l="l" r="r" t="t"/>
              <a:pathLst>
                <a:path extrusionOk="0" h="1946" w="2282">
                  <a:moveTo>
                    <a:pt x="1309" y="570"/>
                  </a:moveTo>
                  <a:cubicBezTo>
                    <a:pt x="1513" y="570"/>
                    <a:pt x="1709" y="732"/>
                    <a:pt x="1709" y="975"/>
                  </a:cubicBezTo>
                  <a:cubicBezTo>
                    <a:pt x="1709" y="1196"/>
                    <a:pt x="1528" y="1377"/>
                    <a:pt x="1307" y="1377"/>
                  </a:cubicBezTo>
                  <a:cubicBezTo>
                    <a:pt x="945" y="1377"/>
                    <a:pt x="774" y="945"/>
                    <a:pt x="1026" y="694"/>
                  </a:cubicBezTo>
                  <a:cubicBezTo>
                    <a:pt x="1108" y="608"/>
                    <a:pt x="1209" y="570"/>
                    <a:pt x="1309" y="570"/>
                  </a:cubicBezTo>
                  <a:close/>
                  <a:moveTo>
                    <a:pt x="1307" y="0"/>
                  </a:moveTo>
                  <a:cubicBezTo>
                    <a:pt x="443" y="0"/>
                    <a:pt x="1" y="1045"/>
                    <a:pt x="614" y="1658"/>
                  </a:cubicBezTo>
                  <a:cubicBezTo>
                    <a:pt x="812" y="1857"/>
                    <a:pt x="1057" y="1946"/>
                    <a:pt x="1298" y="1946"/>
                  </a:cubicBezTo>
                  <a:cubicBezTo>
                    <a:pt x="1800" y="1946"/>
                    <a:pt x="2282" y="1559"/>
                    <a:pt x="2282" y="975"/>
                  </a:cubicBezTo>
                  <a:cubicBezTo>
                    <a:pt x="2282" y="432"/>
                    <a:pt x="1839" y="0"/>
                    <a:pt x="130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8139093" y="3028229"/>
              <a:ext cx="58504" cy="50110"/>
            </a:xfrm>
            <a:custGeom>
              <a:rect b="b" l="l" r="r" t="t"/>
              <a:pathLst>
                <a:path extrusionOk="0" h="1946" w="2272">
                  <a:moveTo>
                    <a:pt x="975" y="569"/>
                  </a:moveTo>
                  <a:cubicBezTo>
                    <a:pt x="1327" y="569"/>
                    <a:pt x="1508" y="1001"/>
                    <a:pt x="1257" y="1252"/>
                  </a:cubicBezTo>
                  <a:cubicBezTo>
                    <a:pt x="1174" y="1334"/>
                    <a:pt x="1073" y="1371"/>
                    <a:pt x="974" y="1371"/>
                  </a:cubicBezTo>
                  <a:cubicBezTo>
                    <a:pt x="769" y="1371"/>
                    <a:pt x="573" y="1214"/>
                    <a:pt x="573" y="971"/>
                  </a:cubicBezTo>
                  <a:cubicBezTo>
                    <a:pt x="573" y="750"/>
                    <a:pt x="754" y="569"/>
                    <a:pt x="975" y="569"/>
                  </a:cubicBezTo>
                  <a:close/>
                  <a:moveTo>
                    <a:pt x="977" y="0"/>
                  </a:moveTo>
                  <a:cubicBezTo>
                    <a:pt x="478" y="0"/>
                    <a:pt x="1" y="387"/>
                    <a:pt x="1" y="971"/>
                  </a:cubicBezTo>
                  <a:cubicBezTo>
                    <a:pt x="1" y="1514"/>
                    <a:pt x="433" y="1946"/>
                    <a:pt x="975" y="1946"/>
                  </a:cubicBezTo>
                  <a:cubicBezTo>
                    <a:pt x="1839" y="1946"/>
                    <a:pt x="2271" y="901"/>
                    <a:pt x="1658" y="288"/>
                  </a:cubicBezTo>
                  <a:cubicBezTo>
                    <a:pt x="1460" y="89"/>
                    <a:pt x="1216" y="0"/>
                    <a:pt x="97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8095884" y="3105221"/>
              <a:ext cx="58504" cy="50110"/>
            </a:xfrm>
            <a:custGeom>
              <a:rect b="b" l="l" r="r" t="t"/>
              <a:pathLst>
                <a:path extrusionOk="0" h="1946" w="2272">
                  <a:moveTo>
                    <a:pt x="975" y="573"/>
                  </a:moveTo>
                  <a:cubicBezTo>
                    <a:pt x="1196" y="573"/>
                    <a:pt x="1377" y="754"/>
                    <a:pt x="1377" y="975"/>
                  </a:cubicBezTo>
                  <a:cubicBezTo>
                    <a:pt x="1377" y="1213"/>
                    <a:pt x="1179" y="1373"/>
                    <a:pt x="973" y="1373"/>
                  </a:cubicBezTo>
                  <a:cubicBezTo>
                    <a:pt x="875" y="1373"/>
                    <a:pt x="775" y="1337"/>
                    <a:pt x="694" y="1256"/>
                  </a:cubicBezTo>
                  <a:cubicBezTo>
                    <a:pt x="443" y="1005"/>
                    <a:pt x="614" y="573"/>
                    <a:pt x="975" y="573"/>
                  </a:cubicBezTo>
                  <a:close/>
                  <a:moveTo>
                    <a:pt x="975" y="0"/>
                  </a:moveTo>
                  <a:cubicBezTo>
                    <a:pt x="433" y="0"/>
                    <a:pt x="1" y="432"/>
                    <a:pt x="1" y="975"/>
                  </a:cubicBezTo>
                  <a:cubicBezTo>
                    <a:pt x="1" y="1559"/>
                    <a:pt x="478" y="1946"/>
                    <a:pt x="977" y="1946"/>
                  </a:cubicBezTo>
                  <a:cubicBezTo>
                    <a:pt x="1216" y="1946"/>
                    <a:pt x="1460" y="1857"/>
                    <a:pt x="1659" y="1658"/>
                  </a:cubicBezTo>
                  <a:cubicBezTo>
                    <a:pt x="2271" y="1045"/>
                    <a:pt x="1839" y="0"/>
                    <a:pt x="975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8037509" y="3170420"/>
              <a:ext cx="20368" cy="14600"/>
            </a:xfrm>
            <a:custGeom>
              <a:rect b="b" l="l" r="r" t="t"/>
              <a:pathLst>
                <a:path extrusionOk="0" h="567" w="791">
                  <a:moveTo>
                    <a:pt x="388" y="0"/>
                  </a:moveTo>
                  <a:cubicBezTo>
                    <a:pt x="86" y="0"/>
                    <a:pt x="1" y="424"/>
                    <a:pt x="289" y="543"/>
                  </a:cubicBezTo>
                  <a:cubicBezTo>
                    <a:pt x="328" y="559"/>
                    <a:pt x="368" y="567"/>
                    <a:pt x="405" y="567"/>
                  </a:cubicBezTo>
                  <a:cubicBezTo>
                    <a:pt x="637" y="567"/>
                    <a:pt x="791" y="271"/>
                    <a:pt x="600" y="81"/>
                  </a:cubicBezTo>
                  <a:cubicBezTo>
                    <a:pt x="550" y="30"/>
                    <a:pt x="469" y="0"/>
                    <a:pt x="399" y="0"/>
                  </a:cubicBezTo>
                  <a:cubicBezTo>
                    <a:pt x="395" y="0"/>
                    <a:pt x="392" y="0"/>
                    <a:pt x="38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7999142" y="3158266"/>
              <a:ext cx="20446" cy="14858"/>
            </a:xfrm>
            <a:custGeom>
              <a:rect b="b" l="l" r="r" t="t"/>
              <a:pathLst>
                <a:path extrusionOk="0" h="577" w="794">
                  <a:moveTo>
                    <a:pt x="402" y="0"/>
                  </a:moveTo>
                  <a:cubicBezTo>
                    <a:pt x="91" y="0"/>
                    <a:pt x="0" y="432"/>
                    <a:pt x="292" y="553"/>
                  </a:cubicBezTo>
                  <a:cubicBezTo>
                    <a:pt x="332" y="569"/>
                    <a:pt x="371" y="577"/>
                    <a:pt x="408" y="577"/>
                  </a:cubicBezTo>
                  <a:cubicBezTo>
                    <a:pt x="640" y="577"/>
                    <a:pt x="794" y="281"/>
                    <a:pt x="603" y="91"/>
                  </a:cubicBezTo>
                  <a:cubicBezTo>
                    <a:pt x="553" y="30"/>
                    <a:pt x="472" y="0"/>
                    <a:pt x="40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8144526" y="3170420"/>
              <a:ext cx="20394" cy="14600"/>
            </a:xfrm>
            <a:custGeom>
              <a:rect b="b" l="l" r="r" t="t"/>
              <a:pathLst>
                <a:path extrusionOk="0" h="567" w="792">
                  <a:moveTo>
                    <a:pt x="403" y="0"/>
                  </a:moveTo>
                  <a:cubicBezTo>
                    <a:pt x="400" y="0"/>
                    <a:pt x="396" y="0"/>
                    <a:pt x="393" y="0"/>
                  </a:cubicBezTo>
                  <a:cubicBezTo>
                    <a:pt x="322" y="0"/>
                    <a:pt x="242" y="30"/>
                    <a:pt x="192" y="81"/>
                  </a:cubicBezTo>
                  <a:cubicBezTo>
                    <a:pt x="1" y="271"/>
                    <a:pt x="154" y="567"/>
                    <a:pt x="387" y="567"/>
                  </a:cubicBezTo>
                  <a:cubicBezTo>
                    <a:pt x="424" y="567"/>
                    <a:pt x="463" y="559"/>
                    <a:pt x="503" y="543"/>
                  </a:cubicBezTo>
                  <a:cubicBezTo>
                    <a:pt x="791" y="424"/>
                    <a:pt x="706" y="0"/>
                    <a:pt x="4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8178156" y="3131872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403" y="0"/>
                  </a:moveTo>
                  <a:cubicBezTo>
                    <a:pt x="91" y="0"/>
                    <a:pt x="1" y="432"/>
                    <a:pt x="292" y="553"/>
                  </a:cubicBezTo>
                  <a:cubicBezTo>
                    <a:pt x="332" y="569"/>
                    <a:pt x="371" y="577"/>
                    <a:pt x="408" y="577"/>
                  </a:cubicBezTo>
                  <a:cubicBezTo>
                    <a:pt x="641" y="577"/>
                    <a:pt x="794" y="281"/>
                    <a:pt x="604" y="91"/>
                  </a:cubicBezTo>
                  <a:cubicBezTo>
                    <a:pt x="553" y="30"/>
                    <a:pt x="483" y="0"/>
                    <a:pt x="4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8102888" y="3028126"/>
              <a:ext cx="20446" cy="14883"/>
            </a:xfrm>
            <a:custGeom>
              <a:rect b="b" l="l" r="r" t="t"/>
              <a:pathLst>
                <a:path extrusionOk="0" h="578" w="794">
                  <a:moveTo>
                    <a:pt x="392" y="0"/>
                  </a:moveTo>
                  <a:cubicBezTo>
                    <a:pt x="322" y="0"/>
                    <a:pt x="251" y="31"/>
                    <a:pt x="191" y="91"/>
                  </a:cubicBezTo>
                  <a:cubicBezTo>
                    <a:pt x="0" y="282"/>
                    <a:pt x="161" y="577"/>
                    <a:pt x="390" y="577"/>
                  </a:cubicBezTo>
                  <a:cubicBezTo>
                    <a:pt x="426" y="577"/>
                    <a:pt x="464" y="570"/>
                    <a:pt x="502" y="553"/>
                  </a:cubicBezTo>
                  <a:cubicBezTo>
                    <a:pt x="794" y="432"/>
                    <a:pt x="713" y="0"/>
                    <a:pt x="392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8110897" y="2964626"/>
              <a:ext cx="20471" cy="14626"/>
            </a:xfrm>
            <a:custGeom>
              <a:rect b="b" l="l" r="r" t="t"/>
              <a:pathLst>
                <a:path extrusionOk="0" h="568" w="795">
                  <a:moveTo>
                    <a:pt x="398" y="1"/>
                  </a:moveTo>
                  <a:cubicBezTo>
                    <a:pt x="361" y="1"/>
                    <a:pt x="322" y="8"/>
                    <a:pt x="282" y="25"/>
                  </a:cubicBezTo>
                  <a:cubicBezTo>
                    <a:pt x="1" y="146"/>
                    <a:pt x="81" y="568"/>
                    <a:pt x="392" y="568"/>
                  </a:cubicBezTo>
                  <a:cubicBezTo>
                    <a:pt x="473" y="568"/>
                    <a:pt x="543" y="537"/>
                    <a:pt x="603" y="487"/>
                  </a:cubicBezTo>
                  <a:cubicBezTo>
                    <a:pt x="794" y="296"/>
                    <a:pt x="633" y="1"/>
                    <a:pt x="398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7979778" y="3008350"/>
              <a:ext cx="20420" cy="14626"/>
            </a:xfrm>
            <a:custGeom>
              <a:rect b="b" l="l" r="r" t="t"/>
              <a:pathLst>
                <a:path extrusionOk="0" h="568" w="793">
                  <a:moveTo>
                    <a:pt x="395" y="1"/>
                  </a:moveTo>
                  <a:cubicBezTo>
                    <a:pt x="160" y="1"/>
                    <a:pt x="0" y="296"/>
                    <a:pt x="200" y="487"/>
                  </a:cubicBezTo>
                  <a:cubicBezTo>
                    <a:pt x="250" y="537"/>
                    <a:pt x="320" y="567"/>
                    <a:pt x="401" y="567"/>
                  </a:cubicBezTo>
                  <a:cubicBezTo>
                    <a:pt x="712" y="567"/>
                    <a:pt x="792" y="146"/>
                    <a:pt x="511" y="25"/>
                  </a:cubicBezTo>
                  <a:cubicBezTo>
                    <a:pt x="471" y="8"/>
                    <a:pt x="432" y="1"/>
                    <a:pt x="39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6699010" y="1077980"/>
            <a:ext cx="392610" cy="378988"/>
            <a:chOff x="5326498" y="2855755"/>
            <a:chExt cx="392610" cy="378988"/>
          </a:xfrm>
        </p:grpSpPr>
        <p:sp>
          <p:nvSpPr>
            <p:cNvPr id="221" name="Google Shape;221;p22"/>
            <p:cNvSpPr/>
            <p:nvPr/>
          </p:nvSpPr>
          <p:spPr>
            <a:xfrm>
              <a:off x="5326498" y="2855755"/>
              <a:ext cx="392610" cy="378988"/>
            </a:xfrm>
            <a:custGeom>
              <a:rect b="b" l="l" r="r" t="t"/>
              <a:pathLst>
                <a:path extrusionOk="0" h="14718" w="15247">
                  <a:moveTo>
                    <a:pt x="6011" y="0"/>
                  </a:moveTo>
                  <a:cubicBezTo>
                    <a:pt x="2845" y="0"/>
                    <a:pt x="0" y="2762"/>
                    <a:pt x="458" y="6313"/>
                  </a:cubicBezTo>
                  <a:cubicBezTo>
                    <a:pt x="729" y="8433"/>
                    <a:pt x="2186" y="10201"/>
                    <a:pt x="4195" y="10894"/>
                  </a:cubicBezTo>
                  <a:cubicBezTo>
                    <a:pt x="4787" y="11094"/>
                    <a:pt x="5396" y="11192"/>
                    <a:pt x="6001" y="11192"/>
                  </a:cubicBezTo>
                  <a:cubicBezTo>
                    <a:pt x="7459" y="11192"/>
                    <a:pt x="8887" y="10623"/>
                    <a:pt x="9952" y="9558"/>
                  </a:cubicBezTo>
                  <a:cubicBezTo>
                    <a:pt x="10123" y="9387"/>
                    <a:pt x="10284" y="9206"/>
                    <a:pt x="10424" y="9025"/>
                  </a:cubicBezTo>
                  <a:lnTo>
                    <a:pt x="14333" y="12934"/>
                  </a:lnTo>
                  <a:cubicBezTo>
                    <a:pt x="14654" y="13195"/>
                    <a:pt x="14674" y="13687"/>
                    <a:pt x="14383" y="13979"/>
                  </a:cubicBezTo>
                  <a:cubicBezTo>
                    <a:pt x="14239" y="14122"/>
                    <a:pt x="14055" y="14193"/>
                    <a:pt x="13872" y="14193"/>
                  </a:cubicBezTo>
                  <a:cubicBezTo>
                    <a:pt x="13670" y="14193"/>
                    <a:pt x="13470" y="14107"/>
                    <a:pt x="13328" y="13938"/>
                  </a:cubicBezTo>
                  <a:lnTo>
                    <a:pt x="10876" y="11477"/>
                  </a:lnTo>
                  <a:cubicBezTo>
                    <a:pt x="10812" y="11402"/>
                    <a:pt x="10736" y="11371"/>
                    <a:pt x="10664" y="11371"/>
                  </a:cubicBezTo>
                  <a:cubicBezTo>
                    <a:pt x="10432" y="11371"/>
                    <a:pt x="10228" y="11682"/>
                    <a:pt x="10465" y="11889"/>
                  </a:cubicBezTo>
                  <a:lnTo>
                    <a:pt x="12926" y="14340"/>
                  </a:lnTo>
                  <a:cubicBezTo>
                    <a:pt x="13177" y="14591"/>
                    <a:pt x="13506" y="14717"/>
                    <a:pt x="13835" y="14717"/>
                  </a:cubicBezTo>
                  <a:cubicBezTo>
                    <a:pt x="14164" y="14717"/>
                    <a:pt x="14493" y="14591"/>
                    <a:pt x="14745" y="14340"/>
                  </a:cubicBezTo>
                  <a:cubicBezTo>
                    <a:pt x="15247" y="13838"/>
                    <a:pt x="15247" y="13024"/>
                    <a:pt x="14745" y="12522"/>
                  </a:cubicBezTo>
                  <a:lnTo>
                    <a:pt x="10756" y="8543"/>
                  </a:lnTo>
                  <a:cubicBezTo>
                    <a:pt x="11188" y="7850"/>
                    <a:pt x="11459" y="7066"/>
                    <a:pt x="11550" y="6252"/>
                  </a:cubicBezTo>
                  <a:cubicBezTo>
                    <a:pt x="11690" y="5027"/>
                    <a:pt x="11429" y="3791"/>
                    <a:pt x="10796" y="2736"/>
                  </a:cubicBezTo>
                  <a:cubicBezTo>
                    <a:pt x="10735" y="2640"/>
                    <a:pt x="10648" y="2601"/>
                    <a:pt x="10563" y="2601"/>
                  </a:cubicBezTo>
                  <a:cubicBezTo>
                    <a:pt x="10371" y="2601"/>
                    <a:pt x="10185" y="2804"/>
                    <a:pt x="10304" y="3027"/>
                  </a:cubicBezTo>
                  <a:cubicBezTo>
                    <a:pt x="11610" y="5197"/>
                    <a:pt x="11087" y="7991"/>
                    <a:pt x="9098" y="9548"/>
                  </a:cubicBezTo>
                  <a:cubicBezTo>
                    <a:pt x="8189" y="10263"/>
                    <a:pt x="7097" y="10616"/>
                    <a:pt x="6009" y="10616"/>
                  </a:cubicBezTo>
                  <a:cubicBezTo>
                    <a:pt x="4729" y="10616"/>
                    <a:pt x="3454" y="10127"/>
                    <a:pt x="2487" y="9166"/>
                  </a:cubicBezTo>
                  <a:cubicBezTo>
                    <a:pt x="689" y="7388"/>
                    <a:pt x="488" y="4554"/>
                    <a:pt x="2025" y="2555"/>
                  </a:cubicBezTo>
                  <a:cubicBezTo>
                    <a:pt x="3003" y="1276"/>
                    <a:pt x="4490" y="592"/>
                    <a:pt x="6004" y="592"/>
                  </a:cubicBezTo>
                  <a:cubicBezTo>
                    <a:pt x="6869" y="592"/>
                    <a:pt x="7743" y="815"/>
                    <a:pt x="8535" y="1279"/>
                  </a:cubicBezTo>
                  <a:cubicBezTo>
                    <a:pt x="8590" y="1313"/>
                    <a:pt x="8643" y="1328"/>
                    <a:pt x="8693" y="1328"/>
                  </a:cubicBezTo>
                  <a:cubicBezTo>
                    <a:pt x="8951" y="1328"/>
                    <a:pt x="9121" y="936"/>
                    <a:pt x="8827" y="777"/>
                  </a:cubicBezTo>
                  <a:cubicBezTo>
                    <a:pt x="7912" y="242"/>
                    <a:pt x="6947" y="0"/>
                    <a:pt x="601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570839" y="3129272"/>
              <a:ext cx="20754" cy="14858"/>
            </a:xfrm>
            <a:custGeom>
              <a:rect b="b" l="l" r="r" t="t"/>
              <a:pathLst>
                <a:path extrusionOk="0" h="577" w="806">
                  <a:moveTo>
                    <a:pt x="403" y="1"/>
                  </a:moveTo>
                  <a:cubicBezTo>
                    <a:pt x="91" y="1"/>
                    <a:pt x="1" y="433"/>
                    <a:pt x="292" y="553"/>
                  </a:cubicBezTo>
                  <a:cubicBezTo>
                    <a:pt x="331" y="570"/>
                    <a:pt x="370" y="577"/>
                    <a:pt x="406" y="577"/>
                  </a:cubicBezTo>
                  <a:cubicBezTo>
                    <a:pt x="643" y="577"/>
                    <a:pt x="805" y="273"/>
                    <a:pt x="614" y="81"/>
                  </a:cubicBezTo>
                  <a:cubicBezTo>
                    <a:pt x="554" y="31"/>
                    <a:pt x="483" y="1"/>
                    <a:pt x="40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372925" y="2891522"/>
              <a:ext cx="225364" cy="216815"/>
            </a:xfrm>
            <a:custGeom>
              <a:rect b="b" l="l" r="r" t="t"/>
              <a:pathLst>
                <a:path extrusionOk="0" h="8420" w="8752">
                  <a:moveTo>
                    <a:pt x="6464" y="3768"/>
                  </a:moveTo>
                  <a:cubicBezTo>
                    <a:pt x="6467" y="3768"/>
                    <a:pt x="6469" y="3768"/>
                    <a:pt x="6471" y="3768"/>
                  </a:cubicBezTo>
                  <a:lnTo>
                    <a:pt x="6481" y="3778"/>
                  </a:lnTo>
                  <a:cubicBezTo>
                    <a:pt x="6521" y="3818"/>
                    <a:pt x="6501" y="3929"/>
                    <a:pt x="6421" y="4130"/>
                  </a:cubicBezTo>
                  <a:cubicBezTo>
                    <a:pt x="6351" y="4341"/>
                    <a:pt x="6250" y="4622"/>
                    <a:pt x="6401" y="4873"/>
                  </a:cubicBezTo>
                  <a:cubicBezTo>
                    <a:pt x="6491" y="5024"/>
                    <a:pt x="6622" y="5145"/>
                    <a:pt x="6773" y="5235"/>
                  </a:cubicBezTo>
                  <a:cubicBezTo>
                    <a:pt x="6964" y="5356"/>
                    <a:pt x="6964" y="5386"/>
                    <a:pt x="6954" y="5446"/>
                  </a:cubicBezTo>
                  <a:lnTo>
                    <a:pt x="6773" y="5446"/>
                  </a:lnTo>
                  <a:cubicBezTo>
                    <a:pt x="6738" y="5446"/>
                    <a:pt x="6702" y="5445"/>
                    <a:pt x="6666" y="5445"/>
                  </a:cubicBezTo>
                  <a:cubicBezTo>
                    <a:pt x="6503" y="5445"/>
                    <a:pt x="6332" y="5459"/>
                    <a:pt x="6200" y="5607"/>
                  </a:cubicBezTo>
                  <a:cubicBezTo>
                    <a:pt x="6019" y="5798"/>
                    <a:pt x="6089" y="6079"/>
                    <a:pt x="6170" y="6350"/>
                  </a:cubicBezTo>
                  <a:cubicBezTo>
                    <a:pt x="6210" y="6471"/>
                    <a:pt x="6240" y="6602"/>
                    <a:pt x="6240" y="6732"/>
                  </a:cubicBezTo>
                  <a:lnTo>
                    <a:pt x="6230" y="6732"/>
                  </a:lnTo>
                  <a:cubicBezTo>
                    <a:pt x="6170" y="6702"/>
                    <a:pt x="6120" y="6672"/>
                    <a:pt x="6079" y="6632"/>
                  </a:cubicBezTo>
                  <a:cubicBezTo>
                    <a:pt x="5949" y="6528"/>
                    <a:pt x="5767" y="6379"/>
                    <a:pt x="5512" y="6379"/>
                  </a:cubicBezTo>
                  <a:cubicBezTo>
                    <a:pt x="5472" y="6379"/>
                    <a:pt x="5430" y="6382"/>
                    <a:pt x="5386" y="6391"/>
                  </a:cubicBezTo>
                  <a:cubicBezTo>
                    <a:pt x="5095" y="6451"/>
                    <a:pt x="4944" y="6662"/>
                    <a:pt x="4834" y="6823"/>
                  </a:cubicBezTo>
                  <a:cubicBezTo>
                    <a:pt x="4803" y="6873"/>
                    <a:pt x="4753" y="6933"/>
                    <a:pt x="4713" y="6973"/>
                  </a:cubicBezTo>
                  <a:cubicBezTo>
                    <a:pt x="4683" y="6973"/>
                    <a:pt x="4663" y="6973"/>
                    <a:pt x="4643" y="6963"/>
                  </a:cubicBezTo>
                  <a:cubicBezTo>
                    <a:pt x="4633" y="6953"/>
                    <a:pt x="4633" y="6953"/>
                    <a:pt x="4623" y="6943"/>
                  </a:cubicBezTo>
                  <a:cubicBezTo>
                    <a:pt x="4613" y="6883"/>
                    <a:pt x="4613" y="6812"/>
                    <a:pt x="4623" y="6742"/>
                  </a:cubicBezTo>
                  <a:cubicBezTo>
                    <a:pt x="4653" y="6581"/>
                    <a:pt x="4643" y="6421"/>
                    <a:pt x="4592" y="6270"/>
                  </a:cubicBezTo>
                  <a:cubicBezTo>
                    <a:pt x="4505" y="6073"/>
                    <a:pt x="4344" y="6019"/>
                    <a:pt x="4189" y="6019"/>
                  </a:cubicBezTo>
                  <a:cubicBezTo>
                    <a:pt x="4076" y="6019"/>
                    <a:pt x="3966" y="6048"/>
                    <a:pt x="3889" y="6069"/>
                  </a:cubicBezTo>
                  <a:cubicBezTo>
                    <a:pt x="3809" y="6099"/>
                    <a:pt x="3718" y="6109"/>
                    <a:pt x="3628" y="6109"/>
                  </a:cubicBezTo>
                  <a:cubicBezTo>
                    <a:pt x="3668" y="6039"/>
                    <a:pt x="3718" y="5969"/>
                    <a:pt x="3769" y="5908"/>
                  </a:cubicBezTo>
                  <a:cubicBezTo>
                    <a:pt x="3899" y="5758"/>
                    <a:pt x="4030" y="5587"/>
                    <a:pt x="3980" y="5376"/>
                  </a:cubicBezTo>
                  <a:cubicBezTo>
                    <a:pt x="3929" y="5245"/>
                    <a:pt x="3849" y="5135"/>
                    <a:pt x="3759" y="5034"/>
                  </a:cubicBezTo>
                  <a:cubicBezTo>
                    <a:pt x="3497" y="4733"/>
                    <a:pt x="3507" y="4672"/>
                    <a:pt x="3558" y="4622"/>
                  </a:cubicBezTo>
                  <a:cubicBezTo>
                    <a:pt x="3628" y="4622"/>
                    <a:pt x="3698" y="4632"/>
                    <a:pt x="3769" y="4652"/>
                  </a:cubicBezTo>
                  <a:cubicBezTo>
                    <a:pt x="3871" y="4679"/>
                    <a:pt x="3991" y="4709"/>
                    <a:pt x="4120" y="4709"/>
                  </a:cubicBezTo>
                  <a:cubicBezTo>
                    <a:pt x="4230" y="4709"/>
                    <a:pt x="4346" y="4687"/>
                    <a:pt x="4462" y="4622"/>
                  </a:cubicBezTo>
                  <a:cubicBezTo>
                    <a:pt x="4783" y="4441"/>
                    <a:pt x="4743" y="4120"/>
                    <a:pt x="4723" y="3939"/>
                  </a:cubicBezTo>
                  <a:cubicBezTo>
                    <a:pt x="4713" y="3879"/>
                    <a:pt x="4713" y="3829"/>
                    <a:pt x="4713" y="3778"/>
                  </a:cubicBezTo>
                  <a:lnTo>
                    <a:pt x="4713" y="3778"/>
                  </a:lnTo>
                  <a:cubicBezTo>
                    <a:pt x="4783" y="3818"/>
                    <a:pt x="4854" y="3859"/>
                    <a:pt x="4924" y="3919"/>
                  </a:cubicBezTo>
                  <a:cubicBezTo>
                    <a:pt x="5087" y="4046"/>
                    <a:pt x="5292" y="4206"/>
                    <a:pt x="5537" y="4206"/>
                  </a:cubicBezTo>
                  <a:cubicBezTo>
                    <a:pt x="5563" y="4206"/>
                    <a:pt x="5590" y="4204"/>
                    <a:pt x="5617" y="4200"/>
                  </a:cubicBezTo>
                  <a:cubicBezTo>
                    <a:pt x="5808" y="4160"/>
                    <a:pt x="5989" y="4070"/>
                    <a:pt x="6140" y="3949"/>
                  </a:cubicBezTo>
                  <a:cubicBezTo>
                    <a:pt x="6227" y="3891"/>
                    <a:pt x="6398" y="3768"/>
                    <a:pt x="6464" y="3768"/>
                  </a:cubicBezTo>
                  <a:close/>
                  <a:moveTo>
                    <a:pt x="4208" y="579"/>
                  </a:moveTo>
                  <a:cubicBezTo>
                    <a:pt x="4509" y="579"/>
                    <a:pt x="4813" y="616"/>
                    <a:pt x="5115" y="694"/>
                  </a:cubicBezTo>
                  <a:cubicBezTo>
                    <a:pt x="6712" y="1116"/>
                    <a:pt x="7838" y="2563"/>
                    <a:pt x="7838" y="4220"/>
                  </a:cubicBezTo>
                  <a:lnTo>
                    <a:pt x="7848" y="4220"/>
                  </a:lnTo>
                  <a:cubicBezTo>
                    <a:pt x="7848" y="5155"/>
                    <a:pt x="7486" y="6059"/>
                    <a:pt x="6833" y="6742"/>
                  </a:cubicBezTo>
                  <a:cubicBezTo>
                    <a:pt x="6823" y="6551"/>
                    <a:pt x="6793" y="6360"/>
                    <a:pt x="6732" y="6190"/>
                  </a:cubicBezTo>
                  <a:cubicBezTo>
                    <a:pt x="6722" y="6139"/>
                    <a:pt x="6702" y="6069"/>
                    <a:pt x="6692" y="6009"/>
                  </a:cubicBezTo>
                  <a:lnTo>
                    <a:pt x="6763" y="6009"/>
                  </a:lnTo>
                  <a:cubicBezTo>
                    <a:pt x="6778" y="6009"/>
                    <a:pt x="6795" y="6009"/>
                    <a:pt x="6814" y="6009"/>
                  </a:cubicBezTo>
                  <a:cubicBezTo>
                    <a:pt x="7044" y="6009"/>
                    <a:pt x="7471" y="5992"/>
                    <a:pt x="7536" y="5526"/>
                  </a:cubicBezTo>
                  <a:cubicBezTo>
                    <a:pt x="7607" y="5084"/>
                    <a:pt x="7295" y="4873"/>
                    <a:pt x="7104" y="4753"/>
                  </a:cubicBezTo>
                  <a:cubicBezTo>
                    <a:pt x="7034" y="4703"/>
                    <a:pt x="6964" y="4652"/>
                    <a:pt x="6903" y="4582"/>
                  </a:cubicBezTo>
                  <a:cubicBezTo>
                    <a:pt x="6913" y="4492"/>
                    <a:pt x="6943" y="4401"/>
                    <a:pt x="6974" y="4311"/>
                  </a:cubicBezTo>
                  <a:cubicBezTo>
                    <a:pt x="7074" y="4050"/>
                    <a:pt x="7205" y="3658"/>
                    <a:pt x="6893" y="3356"/>
                  </a:cubicBezTo>
                  <a:cubicBezTo>
                    <a:pt x="6776" y="3246"/>
                    <a:pt x="6626" y="3188"/>
                    <a:pt x="6473" y="3188"/>
                  </a:cubicBezTo>
                  <a:cubicBezTo>
                    <a:pt x="6402" y="3188"/>
                    <a:pt x="6330" y="3200"/>
                    <a:pt x="6260" y="3226"/>
                  </a:cubicBezTo>
                  <a:cubicBezTo>
                    <a:pt x="6100" y="3286"/>
                    <a:pt x="5959" y="3366"/>
                    <a:pt x="5828" y="3467"/>
                  </a:cubicBezTo>
                  <a:cubicBezTo>
                    <a:pt x="5738" y="3527"/>
                    <a:pt x="5647" y="3587"/>
                    <a:pt x="5557" y="3628"/>
                  </a:cubicBezTo>
                  <a:cubicBezTo>
                    <a:pt x="5507" y="3628"/>
                    <a:pt x="5356" y="3517"/>
                    <a:pt x="5286" y="3457"/>
                  </a:cubicBezTo>
                  <a:cubicBezTo>
                    <a:pt x="5143" y="3350"/>
                    <a:pt x="4936" y="3188"/>
                    <a:pt x="4702" y="3188"/>
                  </a:cubicBezTo>
                  <a:cubicBezTo>
                    <a:pt x="4605" y="3188"/>
                    <a:pt x="4504" y="3216"/>
                    <a:pt x="4402" y="3286"/>
                  </a:cubicBezTo>
                  <a:cubicBezTo>
                    <a:pt x="4110" y="3497"/>
                    <a:pt x="4140" y="3818"/>
                    <a:pt x="4160" y="3999"/>
                  </a:cubicBezTo>
                  <a:cubicBezTo>
                    <a:pt x="4170" y="4039"/>
                    <a:pt x="4170" y="4080"/>
                    <a:pt x="4170" y="4120"/>
                  </a:cubicBezTo>
                  <a:cubicBezTo>
                    <a:pt x="4154" y="4122"/>
                    <a:pt x="4137" y="4123"/>
                    <a:pt x="4121" y="4123"/>
                  </a:cubicBezTo>
                  <a:cubicBezTo>
                    <a:pt x="4047" y="4123"/>
                    <a:pt x="3975" y="4106"/>
                    <a:pt x="3909" y="4090"/>
                  </a:cubicBezTo>
                  <a:cubicBezTo>
                    <a:pt x="3813" y="4067"/>
                    <a:pt x="3693" y="4037"/>
                    <a:pt x="3569" y="4037"/>
                  </a:cubicBezTo>
                  <a:cubicBezTo>
                    <a:pt x="3421" y="4037"/>
                    <a:pt x="3266" y="4079"/>
                    <a:pt x="3136" y="4220"/>
                  </a:cubicBezTo>
                  <a:cubicBezTo>
                    <a:pt x="2945" y="4421"/>
                    <a:pt x="2905" y="4703"/>
                    <a:pt x="3015" y="4954"/>
                  </a:cubicBezTo>
                  <a:cubicBezTo>
                    <a:pt x="3095" y="5115"/>
                    <a:pt x="3196" y="5275"/>
                    <a:pt x="3327" y="5406"/>
                  </a:cubicBezTo>
                  <a:lnTo>
                    <a:pt x="3377" y="5466"/>
                  </a:lnTo>
                  <a:lnTo>
                    <a:pt x="3327" y="5537"/>
                  </a:lnTo>
                  <a:cubicBezTo>
                    <a:pt x="3176" y="5717"/>
                    <a:pt x="2874" y="6089"/>
                    <a:pt x="3176" y="6461"/>
                  </a:cubicBezTo>
                  <a:cubicBezTo>
                    <a:pt x="3312" y="6635"/>
                    <a:pt x="3483" y="6685"/>
                    <a:pt x="3648" y="6685"/>
                  </a:cubicBezTo>
                  <a:cubicBezTo>
                    <a:pt x="3788" y="6685"/>
                    <a:pt x="3924" y="6649"/>
                    <a:pt x="4030" y="6622"/>
                  </a:cubicBezTo>
                  <a:lnTo>
                    <a:pt x="4060" y="6612"/>
                  </a:lnTo>
                  <a:lnTo>
                    <a:pt x="4060" y="6612"/>
                  </a:lnTo>
                  <a:cubicBezTo>
                    <a:pt x="4060" y="6642"/>
                    <a:pt x="4060" y="6662"/>
                    <a:pt x="4050" y="6682"/>
                  </a:cubicBezTo>
                  <a:cubicBezTo>
                    <a:pt x="4030" y="6883"/>
                    <a:pt x="3980" y="7305"/>
                    <a:pt x="4432" y="7496"/>
                  </a:cubicBezTo>
                  <a:cubicBezTo>
                    <a:pt x="4512" y="7526"/>
                    <a:pt x="4613" y="7546"/>
                    <a:pt x="4703" y="7556"/>
                  </a:cubicBezTo>
                  <a:cubicBezTo>
                    <a:pt x="5014" y="7556"/>
                    <a:pt x="5195" y="7305"/>
                    <a:pt x="5306" y="7154"/>
                  </a:cubicBezTo>
                  <a:cubicBezTo>
                    <a:pt x="5386" y="7034"/>
                    <a:pt x="5436" y="6963"/>
                    <a:pt x="5497" y="6953"/>
                  </a:cubicBezTo>
                  <a:cubicBezTo>
                    <a:pt x="5504" y="6952"/>
                    <a:pt x="5511" y="6951"/>
                    <a:pt x="5518" y="6951"/>
                  </a:cubicBezTo>
                  <a:cubicBezTo>
                    <a:pt x="5568" y="6951"/>
                    <a:pt x="5612" y="6985"/>
                    <a:pt x="5718" y="7074"/>
                  </a:cubicBezTo>
                  <a:cubicBezTo>
                    <a:pt x="5838" y="7184"/>
                    <a:pt x="5979" y="7255"/>
                    <a:pt x="6130" y="7295"/>
                  </a:cubicBezTo>
                  <a:cubicBezTo>
                    <a:pt x="5534" y="7669"/>
                    <a:pt x="4864" y="7853"/>
                    <a:pt x="4199" y="7853"/>
                  </a:cubicBezTo>
                  <a:cubicBezTo>
                    <a:pt x="3293" y="7853"/>
                    <a:pt x="2394" y="7513"/>
                    <a:pt x="1699" y="6853"/>
                  </a:cubicBezTo>
                  <a:cubicBezTo>
                    <a:pt x="503" y="5717"/>
                    <a:pt x="222" y="3909"/>
                    <a:pt x="1026" y="2452"/>
                  </a:cubicBezTo>
                  <a:cubicBezTo>
                    <a:pt x="1679" y="1277"/>
                    <a:pt x="2908" y="579"/>
                    <a:pt x="4208" y="579"/>
                  </a:cubicBezTo>
                  <a:close/>
                  <a:moveTo>
                    <a:pt x="4211" y="1"/>
                  </a:moveTo>
                  <a:cubicBezTo>
                    <a:pt x="1880" y="11"/>
                    <a:pt x="1" y="1889"/>
                    <a:pt x="1" y="4220"/>
                  </a:cubicBezTo>
                  <a:cubicBezTo>
                    <a:pt x="1" y="5918"/>
                    <a:pt x="1036" y="7456"/>
                    <a:pt x="2603" y="8099"/>
                  </a:cubicBezTo>
                  <a:cubicBezTo>
                    <a:pt x="3125" y="8315"/>
                    <a:pt x="3673" y="8420"/>
                    <a:pt x="4215" y="8420"/>
                  </a:cubicBezTo>
                  <a:cubicBezTo>
                    <a:pt x="5312" y="8420"/>
                    <a:pt x="6388" y="7991"/>
                    <a:pt x="7195" y="7184"/>
                  </a:cubicBezTo>
                  <a:cubicBezTo>
                    <a:pt x="8390" y="5979"/>
                    <a:pt x="8752" y="4170"/>
                    <a:pt x="8099" y="2593"/>
                  </a:cubicBezTo>
                  <a:cubicBezTo>
                    <a:pt x="7446" y="1025"/>
                    <a:pt x="5909" y="1"/>
                    <a:pt x="421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5566307" y="2895539"/>
              <a:ext cx="22300" cy="15965"/>
            </a:xfrm>
            <a:custGeom>
              <a:rect b="b" l="l" r="r" t="t"/>
              <a:pathLst>
                <a:path extrusionOk="0" h="620" w="866">
                  <a:moveTo>
                    <a:pt x="436" y="0"/>
                  </a:moveTo>
                  <a:cubicBezTo>
                    <a:pt x="205" y="0"/>
                    <a:pt x="0" y="311"/>
                    <a:pt x="237" y="518"/>
                  </a:cubicBezTo>
                  <a:lnTo>
                    <a:pt x="267" y="538"/>
                  </a:lnTo>
                  <a:cubicBezTo>
                    <a:pt x="330" y="595"/>
                    <a:pt x="398" y="620"/>
                    <a:pt x="463" y="620"/>
                  </a:cubicBezTo>
                  <a:cubicBezTo>
                    <a:pt x="681" y="620"/>
                    <a:pt x="865" y="345"/>
                    <a:pt x="679" y="136"/>
                  </a:cubicBezTo>
                  <a:lnTo>
                    <a:pt x="649" y="106"/>
                  </a:lnTo>
                  <a:cubicBezTo>
                    <a:pt x="584" y="31"/>
                    <a:pt x="509" y="0"/>
                    <a:pt x="43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507984" y="3008633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87" y="0"/>
                  </a:moveTo>
                  <a:cubicBezTo>
                    <a:pt x="154" y="0"/>
                    <a:pt x="1" y="297"/>
                    <a:pt x="191" y="496"/>
                  </a:cubicBezTo>
                  <a:cubicBezTo>
                    <a:pt x="242" y="546"/>
                    <a:pt x="322" y="577"/>
                    <a:pt x="392" y="577"/>
                  </a:cubicBezTo>
                  <a:cubicBezTo>
                    <a:pt x="704" y="577"/>
                    <a:pt x="794" y="145"/>
                    <a:pt x="503" y="24"/>
                  </a:cubicBezTo>
                  <a:cubicBezTo>
                    <a:pt x="463" y="7"/>
                    <a:pt x="424" y="0"/>
                    <a:pt x="387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487796" y="3028563"/>
              <a:ext cx="20471" cy="15115"/>
            </a:xfrm>
            <a:custGeom>
              <a:rect b="b" l="l" r="r" t="t"/>
              <a:pathLst>
                <a:path extrusionOk="0" h="587" w="795">
                  <a:moveTo>
                    <a:pt x="399" y="0"/>
                  </a:moveTo>
                  <a:cubicBezTo>
                    <a:pt x="163" y="0"/>
                    <a:pt x="0" y="304"/>
                    <a:pt x="192" y="496"/>
                  </a:cubicBezTo>
                  <a:cubicBezTo>
                    <a:pt x="252" y="546"/>
                    <a:pt x="322" y="576"/>
                    <a:pt x="403" y="586"/>
                  </a:cubicBezTo>
                  <a:cubicBezTo>
                    <a:pt x="714" y="576"/>
                    <a:pt x="795" y="144"/>
                    <a:pt x="513" y="24"/>
                  </a:cubicBezTo>
                  <a:cubicBezTo>
                    <a:pt x="474" y="7"/>
                    <a:pt x="436" y="0"/>
                    <a:pt x="39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5393370" y="2999157"/>
              <a:ext cx="52041" cy="44547"/>
            </a:xfrm>
            <a:custGeom>
              <a:rect b="b" l="l" r="r" t="t"/>
              <a:pathLst>
                <a:path extrusionOk="0" h="1730" w="2021">
                  <a:moveTo>
                    <a:pt x="1160" y="577"/>
                  </a:moveTo>
                  <a:cubicBezTo>
                    <a:pt x="1307" y="577"/>
                    <a:pt x="1447" y="689"/>
                    <a:pt x="1447" y="864"/>
                  </a:cubicBezTo>
                  <a:cubicBezTo>
                    <a:pt x="1437" y="1025"/>
                    <a:pt x="1317" y="1146"/>
                    <a:pt x="1156" y="1146"/>
                  </a:cubicBezTo>
                  <a:lnTo>
                    <a:pt x="1156" y="1156"/>
                  </a:lnTo>
                  <a:cubicBezTo>
                    <a:pt x="895" y="1156"/>
                    <a:pt x="774" y="844"/>
                    <a:pt x="955" y="663"/>
                  </a:cubicBezTo>
                  <a:cubicBezTo>
                    <a:pt x="1015" y="604"/>
                    <a:pt x="1088" y="577"/>
                    <a:pt x="1160" y="577"/>
                  </a:cubicBezTo>
                  <a:close/>
                  <a:moveTo>
                    <a:pt x="1156" y="0"/>
                  </a:moveTo>
                  <a:cubicBezTo>
                    <a:pt x="382" y="0"/>
                    <a:pt x="1" y="924"/>
                    <a:pt x="543" y="1477"/>
                  </a:cubicBezTo>
                  <a:cubicBezTo>
                    <a:pt x="718" y="1651"/>
                    <a:pt x="932" y="1729"/>
                    <a:pt x="1144" y="1729"/>
                  </a:cubicBezTo>
                  <a:cubicBezTo>
                    <a:pt x="1590" y="1729"/>
                    <a:pt x="2020" y="1382"/>
                    <a:pt x="2020" y="864"/>
                  </a:cubicBezTo>
                  <a:cubicBezTo>
                    <a:pt x="2020" y="392"/>
                    <a:pt x="1628" y="0"/>
                    <a:pt x="115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5444072" y="2925409"/>
              <a:ext cx="51783" cy="44342"/>
            </a:xfrm>
            <a:custGeom>
              <a:rect b="b" l="l" r="r" t="t"/>
              <a:pathLst>
                <a:path extrusionOk="0" h="1722" w="2011">
                  <a:moveTo>
                    <a:pt x="882" y="573"/>
                  </a:moveTo>
                  <a:cubicBezTo>
                    <a:pt x="1035" y="573"/>
                    <a:pt x="1156" y="700"/>
                    <a:pt x="1156" y="855"/>
                  </a:cubicBezTo>
                  <a:lnTo>
                    <a:pt x="1146" y="855"/>
                  </a:lnTo>
                  <a:cubicBezTo>
                    <a:pt x="1146" y="1032"/>
                    <a:pt x="1007" y="1150"/>
                    <a:pt x="861" y="1150"/>
                  </a:cubicBezTo>
                  <a:cubicBezTo>
                    <a:pt x="792" y="1150"/>
                    <a:pt x="722" y="1124"/>
                    <a:pt x="664" y="1066"/>
                  </a:cubicBezTo>
                  <a:cubicBezTo>
                    <a:pt x="473" y="885"/>
                    <a:pt x="604" y="573"/>
                    <a:pt x="865" y="573"/>
                  </a:cubicBezTo>
                  <a:cubicBezTo>
                    <a:pt x="871" y="573"/>
                    <a:pt x="877" y="573"/>
                    <a:pt x="882" y="573"/>
                  </a:cubicBezTo>
                  <a:close/>
                  <a:moveTo>
                    <a:pt x="865" y="1"/>
                  </a:moveTo>
                  <a:cubicBezTo>
                    <a:pt x="383" y="1"/>
                    <a:pt x="1" y="383"/>
                    <a:pt x="1" y="855"/>
                  </a:cubicBezTo>
                  <a:cubicBezTo>
                    <a:pt x="1" y="1378"/>
                    <a:pt x="424" y="1722"/>
                    <a:pt x="865" y="1722"/>
                  </a:cubicBezTo>
                  <a:cubicBezTo>
                    <a:pt x="1077" y="1722"/>
                    <a:pt x="1292" y="1643"/>
                    <a:pt x="1468" y="1468"/>
                  </a:cubicBezTo>
                  <a:cubicBezTo>
                    <a:pt x="2010" y="925"/>
                    <a:pt x="1629" y="1"/>
                    <a:pt x="865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408383" y="2943434"/>
              <a:ext cx="20471" cy="14858"/>
            </a:xfrm>
            <a:custGeom>
              <a:rect b="b" l="l" r="r" t="t"/>
              <a:pathLst>
                <a:path extrusionOk="0" h="577" w="795">
                  <a:moveTo>
                    <a:pt x="396" y="0"/>
                  </a:moveTo>
                  <a:cubicBezTo>
                    <a:pt x="161" y="0"/>
                    <a:pt x="0" y="297"/>
                    <a:pt x="191" y="496"/>
                  </a:cubicBezTo>
                  <a:cubicBezTo>
                    <a:pt x="252" y="547"/>
                    <a:pt x="322" y="577"/>
                    <a:pt x="402" y="577"/>
                  </a:cubicBezTo>
                  <a:cubicBezTo>
                    <a:pt x="714" y="577"/>
                    <a:pt x="794" y="145"/>
                    <a:pt x="513" y="24"/>
                  </a:cubicBezTo>
                  <a:cubicBezTo>
                    <a:pt x="473" y="8"/>
                    <a:pt x="434" y="0"/>
                    <a:pt x="39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427515" y="2976394"/>
              <a:ext cx="20497" cy="14858"/>
            </a:xfrm>
            <a:custGeom>
              <a:rect b="b" l="l" r="r" t="t"/>
              <a:pathLst>
                <a:path extrusionOk="0" h="577" w="796">
                  <a:moveTo>
                    <a:pt x="403" y="0"/>
                  </a:moveTo>
                  <a:cubicBezTo>
                    <a:pt x="91" y="0"/>
                    <a:pt x="1" y="432"/>
                    <a:pt x="292" y="553"/>
                  </a:cubicBezTo>
                  <a:cubicBezTo>
                    <a:pt x="331" y="569"/>
                    <a:pt x="370" y="576"/>
                    <a:pt x="406" y="576"/>
                  </a:cubicBezTo>
                  <a:cubicBezTo>
                    <a:pt x="640" y="576"/>
                    <a:pt x="795" y="272"/>
                    <a:pt x="604" y="80"/>
                  </a:cubicBezTo>
                  <a:cubicBezTo>
                    <a:pt x="553" y="30"/>
                    <a:pt x="483" y="0"/>
                    <a:pt x="40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511614" y="2940061"/>
              <a:ext cx="20446" cy="14883"/>
            </a:xfrm>
            <a:custGeom>
              <a:rect b="b" l="l" r="r" t="t"/>
              <a:pathLst>
                <a:path extrusionOk="0" h="578" w="794">
                  <a:moveTo>
                    <a:pt x="387" y="1"/>
                  </a:moveTo>
                  <a:cubicBezTo>
                    <a:pt x="154" y="1"/>
                    <a:pt x="0" y="297"/>
                    <a:pt x="191" y="497"/>
                  </a:cubicBezTo>
                  <a:cubicBezTo>
                    <a:pt x="241" y="547"/>
                    <a:pt x="312" y="577"/>
                    <a:pt x="392" y="577"/>
                  </a:cubicBezTo>
                  <a:cubicBezTo>
                    <a:pt x="703" y="577"/>
                    <a:pt x="794" y="145"/>
                    <a:pt x="503" y="25"/>
                  </a:cubicBezTo>
                  <a:cubicBezTo>
                    <a:pt x="463" y="8"/>
                    <a:pt x="424" y="1"/>
                    <a:pt x="387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22"/>
          <p:cNvGrpSpPr/>
          <p:nvPr/>
        </p:nvGrpSpPr>
        <p:grpSpPr>
          <a:xfrm>
            <a:off x="5585288" y="2414916"/>
            <a:ext cx="374709" cy="374010"/>
            <a:chOff x="1421638" y="4125629"/>
            <a:chExt cx="374709" cy="374010"/>
          </a:xfrm>
        </p:grpSpPr>
        <p:sp>
          <p:nvSpPr>
            <p:cNvPr id="233" name="Google Shape;233;p22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22"/>
          <p:cNvGrpSpPr/>
          <p:nvPr/>
        </p:nvGrpSpPr>
        <p:grpSpPr>
          <a:xfrm>
            <a:off x="3250688" y="2472504"/>
            <a:ext cx="446737" cy="315814"/>
            <a:chOff x="5318259" y="2982111"/>
            <a:chExt cx="371013" cy="220787"/>
          </a:xfrm>
        </p:grpSpPr>
        <p:sp>
          <p:nvSpPr>
            <p:cNvPr id="236" name="Google Shape;236;p22"/>
            <p:cNvSpPr/>
            <p:nvPr/>
          </p:nvSpPr>
          <p:spPr>
            <a:xfrm>
              <a:off x="5364123" y="3021546"/>
              <a:ext cx="58372" cy="18396"/>
            </a:xfrm>
            <a:custGeom>
              <a:rect b="b" l="l" r="r" t="t"/>
              <a:pathLst>
                <a:path extrusionOk="0" h="578" w="1834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346681" y="3151338"/>
              <a:ext cx="11012" cy="39052"/>
            </a:xfrm>
            <a:custGeom>
              <a:rect b="b" l="l" r="r" t="t"/>
              <a:pathLst>
                <a:path extrusionOk="0" h="1227" w="346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318259" y="2988763"/>
              <a:ext cx="149717" cy="202773"/>
            </a:xfrm>
            <a:custGeom>
              <a:rect b="b" l="l" r="r" t="t"/>
              <a:pathLst>
                <a:path extrusionOk="0" h="6371" w="4704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548658" y="2982111"/>
              <a:ext cx="140614" cy="208279"/>
            </a:xfrm>
            <a:custGeom>
              <a:rect b="b" l="l" r="r" t="t"/>
              <a:pathLst>
                <a:path extrusionOk="0" h="6544" w="4418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5655153" y="3157004"/>
              <a:ext cx="10630" cy="33387"/>
            </a:xfrm>
            <a:custGeom>
              <a:rect b="b" l="l" r="r" t="t"/>
              <a:pathLst>
                <a:path extrusionOk="0" h="1049" w="334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5497893" y="3174445"/>
              <a:ext cx="11012" cy="10248"/>
            </a:xfrm>
            <a:custGeom>
              <a:rect b="b" l="l" r="r" t="t"/>
              <a:pathLst>
                <a:path extrusionOk="0" h="322" w="346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5410718" y="3156972"/>
              <a:ext cx="74699" cy="45927"/>
            </a:xfrm>
            <a:custGeom>
              <a:rect b="b" l="l" r="r" t="t"/>
              <a:pathLst>
                <a:path extrusionOk="0" h="1443" w="2347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5521382" y="3156590"/>
              <a:ext cx="75049" cy="45163"/>
            </a:xfrm>
            <a:custGeom>
              <a:rect b="b" l="l" r="r" t="t"/>
              <a:pathLst>
                <a:path extrusionOk="0" h="1419" w="2358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2"/>
          <p:cNvGrpSpPr/>
          <p:nvPr/>
        </p:nvGrpSpPr>
        <p:grpSpPr>
          <a:xfrm>
            <a:off x="8274130" y="3061912"/>
            <a:ext cx="332012" cy="355454"/>
            <a:chOff x="7055134" y="2919170"/>
            <a:chExt cx="290321" cy="310820"/>
          </a:xfrm>
        </p:grpSpPr>
        <p:sp>
          <p:nvSpPr>
            <p:cNvPr id="245" name="Google Shape;245;p22"/>
            <p:cNvSpPr/>
            <p:nvPr/>
          </p:nvSpPr>
          <p:spPr>
            <a:xfrm>
              <a:off x="7102497" y="2970989"/>
              <a:ext cx="191044" cy="259001"/>
            </a:xfrm>
            <a:custGeom>
              <a:rect b="b" l="l" r="r" t="t"/>
              <a:pathLst>
                <a:path extrusionOk="0" h="8137" w="6002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7304872" y="3059413"/>
              <a:ext cx="40583" cy="9485"/>
            </a:xfrm>
            <a:custGeom>
              <a:rect b="b" l="l" r="r" t="t"/>
              <a:pathLst>
                <a:path extrusionOk="0" h="298" w="1275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7055134" y="3059413"/>
              <a:ext cx="41347" cy="9485"/>
            </a:xfrm>
            <a:custGeom>
              <a:rect b="b" l="l" r="r" t="t"/>
              <a:pathLst>
                <a:path extrusionOk="0" h="298" w="1299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7195727" y="2919170"/>
              <a:ext cx="9517" cy="40583"/>
            </a:xfrm>
            <a:custGeom>
              <a:rect b="b" l="l" r="r" t="t"/>
              <a:pathLst>
                <a:path extrusionOk="0" h="1275" w="299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7185128" y="3007116"/>
              <a:ext cx="30334" cy="92880"/>
            </a:xfrm>
            <a:custGeom>
              <a:rect b="b" l="l" r="r" t="t"/>
              <a:pathLst>
                <a:path extrusionOk="0" h="2918" w="953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7187770" y="3111328"/>
              <a:ext cx="25814" cy="25814"/>
            </a:xfrm>
            <a:custGeom>
              <a:rect b="b" l="l" r="r" t="t"/>
              <a:pathLst>
                <a:path extrusionOk="0" h="811" w="811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7249552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7132831" y="3153852"/>
              <a:ext cx="18589" cy="22695"/>
            </a:xfrm>
            <a:custGeom>
              <a:rect b="b" l="l" r="r" t="t"/>
              <a:pathLst>
                <a:path extrusionOk="0" h="713" w="584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7132449" y="2951477"/>
              <a:ext cx="18971" cy="23077"/>
            </a:xfrm>
            <a:custGeom>
              <a:rect b="b" l="l" r="r" t="t"/>
              <a:pathLst>
                <a:path extrusionOk="0" h="725" w="596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7249552" y="3153852"/>
              <a:ext cx="18971" cy="22695"/>
            </a:xfrm>
            <a:custGeom>
              <a:rect b="b" l="l" r="r" t="t"/>
              <a:pathLst>
                <a:path extrusionOk="0" h="713" w="596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7289721" y="3113969"/>
              <a:ext cx="24286" cy="17093"/>
            </a:xfrm>
            <a:custGeom>
              <a:rect b="b" l="l" r="r" t="t"/>
              <a:pathLst>
                <a:path extrusionOk="0" h="537" w="763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7086964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7289339" y="2996931"/>
              <a:ext cx="24668" cy="17411"/>
            </a:xfrm>
            <a:custGeom>
              <a:rect b="b" l="l" r="r" t="t"/>
              <a:pathLst>
                <a:path extrusionOk="0" h="547" w="775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7086964" y="3113587"/>
              <a:ext cx="24668" cy="17093"/>
            </a:xfrm>
            <a:custGeom>
              <a:rect b="b" l="l" r="r" t="t"/>
              <a:pathLst>
                <a:path extrusionOk="0" h="537" w="775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22"/>
          <p:cNvGrpSpPr/>
          <p:nvPr/>
        </p:nvGrpSpPr>
        <p:grpSpPr>
          <a:xfrm>
            <a:off x="729406" y="2566374"/>
            <a:ext cx="353113" cy="351998"/>
            <a:chOff x="6664394" y="3346974"/>
            <a:chExt cx="353113" cy="351998"/>
          </a:xfrm>
        </p:grpSpPr>
        <p:sp>
          <p:nvSpPr>
            <p:cNvPr id="260" name="Google Shape;260;p22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575" y="64288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200" y="117813"/>
            <a:ext cx="411250" cy="4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3990938" y="1408025"/>
            <a:ext cx="1291800" cy="699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ACHIEVEMENTS </a:t>
            </a:r>
            <a:endParaRPr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</a:t>
            </a:r>
            <a:r>
              <a:rPr lang="en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 CHALLENGES</a:t>
            </a:r>
            <a:endParaRPr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3942638" y="1351025"/>
            <a:ext cx="1388400" cy="813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117875" y="117875"/>
            <a:ext cx="7415400" cy="43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6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MOST RECENT </a:t>
            </a:r>
            <a:r>
              <a:rPr b="1" lang="en" sz="21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BREAKTHROUGHS THAT APPLY ML TO FIGHT COVID-19</a:t>
            </a:r>
            <a:endParaRPr b="1" sz="21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4208350" y="0"/>
            <a:ext cx="30969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Johns Hopkins University </a:t>
            </a:r>
            <a:endParaRPr sz="1500">
              <a:solidFill>
                <a:srgbClr val="1C4587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GLOBAL CASES</a:t>
            </a:r>
            <a:endParaRPr b="1" sz="1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45,126,200</a:t>
            </a:r>
            <a:endParaRPr b="1" sz="1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GLOBAL DEATHS</a:t>
            </a:r>
            <a:endParaRPr b="1" sz="1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1,182,368</a:t>
            </a:r>
            <a:endParaRPr sz="1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7925"/>
            <a:ext cx="5329701" cy="39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3"/>
          <p:cNvSpPr txBox="1"/>
          <p:nvPr/>
        </p:nvSpPr>
        <p:spPr>
          <a:xfrm>
            <a:off x="5329700" y="1382325"/>
            <a:ext cx="3589800" cy="33093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AUGMENT MEDICAL </a:t>
            </a:r>
            <a:r>
              <a:rPr b="1" lang="en" sz="2200">
                <a:solidFill>
                  <a:srgbClr val="073763"/>
                </a:solidFill>
                <a:latin typeface="Abel"/>
                <a:ea typeface="Abel"/>
                <a:cs typeface="Abel"/>
                <a:sym typeface="Abel"/>
              </a:rPr>
              <a:t>and</a:t>
            </a:r>
            <a:r>
              <a:rPr b="1" lang="en" sz="22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endParaRPr b="1" sz="22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ECONOMICAL SKILLS</a:t>
            </a:r>
            <a:endParaRPr b="1" sz="22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Reduce clinicians efforts</a:t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Reduce clinicians contacts</a:t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Speed up processes</a:t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Reduce the spread</a:t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COV-FAMILY</a:t>
            </a:r>
            <a:endParaRPr b="1" sz="16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MERS-C</a:t>
            </a:r>
            <a:r>
              <a:rPr lang="en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O</a:t>
            </a:r>
            <a:r>
              <a:rPr lang="en" sz="1600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V</a:t>
            </a:r>
            <a:endParaRPr sz="1600">
              <a:solidFill>
                <a:srgbClr val="43434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SARS-C</a:t>
            </a:r>
            <a:r>
              <a:rPr lang="en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O</a:t>
            </a:r>
            <a:r>
              <a:rPr lang="en" sz="1600">
                <a:solidFill>
                  <a:srgbClr val="434343"/>
                </a:solidFill>
                <a:latin typeface="Unica One"/>
                <a:ea typeface="Unica One"/>
                <a:cs typeface="Unica One"/>
                <a:sym typeface="Unica One"/>
              </a:rPr>
              <a:t>V</a:t>
            </a:r>
            <a:endParaRPr sz="1600">
              <a:solidFill>
                <a:srgbClr val="43434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0" y="0"/>
            <a:ext cx="35391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ROLE OF MACHINE LEARNING</a:t>
            </a:r>
            <a:endParaRPr/>
          </a:p>
        </p:txBody>
      </p:sp>
      <p:cxnSp>
        <p:nvCxnSpPr>
          <p:cNvPr id="280" name="Google Shape;280;p23"/>
          <p:cNvCxnSpPr/>
          <p:nvPr/>
        </p:nvCxnSpPr>
        <p:spPr>
          <a:xfrm flipH="1" rot="10800000">
            <a:off x="0" y="439200"/>
            <a:ext cx="41148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23"/>
          <p:cNvCxnSpPr/>
          <p:nvPr/>
        </p:nvCxnSpPr>
        <p:spPr>
          <a:xfrm>
            <a:off x="5336375" y="2175275"/>
            <a:ext cx="199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3"/>
          <p:cNvCxnSpPr/>
          <p:nvPr/>
        </p:nvCxnSpPr>
        <p:spPr>
          <a:xfrm flipH="1">
            <a:off x="7725825" y="4061225"/>
            <a:ext cx="1200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5" y="0"/>
            <a:ext cx="9146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/>
        </p:nvSpPr>
        <p:spPr>
          <a:xfrm>
            <a:off x="5238250" y="3314525"/>
            <a:ext cx="3795300" cy="86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28575">
              <a:srgbClr val="000000">
                <a:alpha val="8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SCREENING</a:t>
            </a:r>
            <a:endParaRPr b="1" sz="50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 </a:t>
            </a:r>
            <a:r>
              <a:rPr b="1" lang="en" sz="35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r>
              <a:rPr b="1" lang="en" sz="50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 DIAGNOSIS</a:t>
            </a:r>
            <a:endParaRPr b="1" sz="50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73763"/>
                </a:solidFill>
              </a:rPr>
              <a:t>‹#›</a:t>
            </a:fld>
            <a:endParaRPr>
              <a:solidFill>
                <a:srgbClr val="073763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350" y="48963"/>
            <a:ext cx="1507125" cy="6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50" y="113225"/>
            <a:ext cx="438200" cy="4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5132775" y="3504000"/>
            <a:ext cx="3418200" cy="1296600"/>
          </a:xfrm>
          <a:prstGeom prst="rect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5132775" y="3429000"/>
            <a:ext cx="3471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278600" y="160725"/>
            <a:ext cx="3139800" cy="25074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3968450" y="160725"/>
            <a:ext cx="3139800" cy="25074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4397900" y="367300"/>
            <a:ext cx="2282400" cy="5466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1178725" y="330988"/>
            <a:ext cx="1564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RT-PCR </a:t>
            </a:r>
            <a:endParaRPr sz="3000">
              <a:solidFill>
                <a:srgbClr val="1C4587"/>
              </a:solidFill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4397150" y="331000"/>
            <a:ext cx="2282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X-RAY IMAGES</a:t>
            </a:r>
            <a:endParaRPr sz="3000"/>
          </a:p>
        </p:txBody>
      </p:sp>
      <p:sp>
        <p:nvSpPr>
          <p:cNvPr id="304" name="Google Shape;304;p25"/>
          <p:cNvSpPr txBox="1"/>
          <p:nvPr/>
        </p:nvSpPr>
        <p:spPr>
          <a:xfrm>
            <a:off x="450050" y="1135850"/>
            <a:ext cx="18861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1135850" y="367300"/>
            <a:ext cx="1425300" cy="5466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257150" y="1201175"/>
            <a:ext cx="30111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3 - 5 days for the response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Expert mistakes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FN due to coinfection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To repeat more than once</a:t>
            </a:r>
            <a:endParaRPr sz="1600"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bel"/>
              <a:buChar char="●"/>
            </a:pPr>
            <a:r>
              <a:rPr lang="en" sz="1600">
                <a:latin typeface="Abel"/>
                <a:ea typeface="Abel"/>
                <a:cs typeface="Abel"/>
                <a:sym typeface="Abel"/>
              </a:rPr>
              <a:t>Large amount of kits</a:t>
            </a:r>
            <a:endParaRPr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4038350" y="1224750"/>
            <a:ext cx="30000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Asymptomatic patients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Early stages of the disease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Different types of pneumonia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Wrong diagnosis by radiologist</a:t>
            </a:r>
            <a:endParaRPr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364300" y="825225"/>
            <a:ext cx="34182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The most reliable diagnostic tool</a:t>
            </a:r>
            <a:endParaRPr b="1" sz="18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4438100" y="845475"/>
            <a:ext cx="220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Useful in critical cases</a:t>
            </a:r>
            <a:endParaRPr/>
          </a:p>
        </p:txBody>
      </p:sp>
      <p:sp>
        <p:nvSpPr>
          <p:cNvPr id="310" name="Google Shape;310;p25"/>
          <p:cNvSpPr txBox="1"/>
          <p:nvPr/>
        </p:nvSpPr>
        <p:spPr>
          <a:xfrm>
            <a:off x="278600" y="3766500"/>
            <a:ext cx="3927300" cy="7716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FFFFF"/>
                </a:solidFill>
                <a:latin typeface="Unica One"/>
                <a:ea typeface="Unica One"/>
                <a:cs typeface="Unica One"/>
                <a:sym typeface="Unica One"/>
              </a:rPr>
              <a:t>MACHINE LEARNING</a:t>
            </a:r>
            <a:endParaRPr b="1" sz="3500">
              <a:solidFill>
                <a:srgbClr val="FFFFF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4929175" y="3503725"/>
            <a:ext cx="3771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EARLY, RAPID,</a:t>
            </a:r>
            <a:endParaRPr b="1" sz="2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 AS ACCURATE AS POSSIBLE </a:t>
            </a:r>
            <a:endParaRPr b="1" sz="2500">
              <a:solidFill>
                <a:srgbClr val="1C4587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C4587"/>
                </a:solidFill>
                <a:latin typeface="Unica One"/>
                <a:ea typeface="Unica One"/>
                <a:cs typeface="Unica One"/>
                <a:sym typeface="Unica One"/>
              </a:rPr>
              <a:t> COVID-19 DETECTION </a:t>
            </a:r>
            <a:endParaRPr/>
          </a:p>
        </p:txBody>
      </p:sp>
      <p:cxnSp>
        <p:nvCxnSpPr>
          <p:cNvPr id="312" name="Google Shape;312;p25"/>
          <p:cNvCxnSpPr>
            <a:stCxn id="298" idx="3"/>
            <a:endCxn id="299" idx="1"/>
          </p:cNvCxnSpPr>
          <p:nvPr/>
        </p:nvCxnSpPr>
        <p:spPr>
          <a:xfrm>
            <a:off x="3418400" y="1414425"/>
            <a:ext cx="55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5"/>
          <p:cNvCxnSpPr>
            <a:stCxn id="299" idx="2"/>
          </p:cNvCxnSpPr>
          <p:nvPr/>
        </p:nvCxnSpPr>
        <p:spPr>
          <a:xfrm>
            <a:off x="5538350" y="2668125"/>
            <a:ext cx="1500" cy="4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5"/>
          <p:cNvCxnSpPr/>
          <p:nvPr/>
        </p:nvCxnSpPr>
        <p:spPr>
          <a:xfrm rot="10800000">
            <a:off x="2250175" y="3075375"/>
            <a:ext cx="328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5"/>
          <p:cNvCxnSpPr>
            <a:stCxn id="310" idx="0"/>
          </p:cNvCxnSpPr>
          <p:nvPr/>
        </p:nvCxnSpPr>
        <p:spPr>
          <a:xfrm flipH="1" rot="10800000">
            <a:off x="2242250" y="3075300"/>
            <a:ext cx="4200" cy="6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5"/>
          <p:cNvCxnSpPr>
            <a:stCxn id="296" idx="1"/>
            <a:endCxn id="310" idx="3"/>
          </p:cNvCxnSpPr>
          <p:nvPr/>
        </p:nvCxnSpPr>
        <p:spPr>
          <a:xfrm rot="10800000">
            <a:off x="4205775" y="4152300"/>
            <a:ext cx="92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C4587"/>
                </a:solidFill>
              </a:rPr>
              <a:t>‹#›</a:t>
            </a:fld>
            <a:endParaRPr>
              <a:solidFill>
                <a:srgbClr val="1C4587"/>
              </a:solidFill>
            </a:endParaRPr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3">
            <a:alphaModFix/>
          </a:blip>
          <a:srcRect b="54724" l="82016" r="1375" t="0"/>
          <a:stretch/>
        </p:blipFill>
        <p:spPr>
          <a:xfrm>
            <a:off x="6725588" y="3550700"/>
            <a:ext cx="1123500" cy="10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/>
        </p:nvSpPr>
        <p:spPr>
          <a:xfrm>
            <a:off x="92550" y="92150"/>
            <a:ext cx="5469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22 diagnostic models + 2 already commercially available ML tools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4">
            <a:alphaModFix/>
          </a:blip>
          <a:srcRect b="1620" l="82222" r="0" t="53618"/>
          <a:stretch/>
        </p:blipFill>
        <p:spPr>
          <a:xfrm>
            <a:off x="7890825" y="3512725"/>
            <a:ext cx="1216425" cy="10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5">
            <a:alphaModFix/>
          </a:blip>
          <a:srcRect b="0" l="0" r="19549" t="0"/>
          <a:stretch/>
        </p:blipFill>
        <p:spPr>
          <a:xfrm>
            <a:off x="43802" y="3122450"/>
            <a:ext cx="5631447" cy="23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166825" y="4521600"/>
            <a:ext cx="1123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bel"/>
                <a:ea typeface="Abel"/>
                <a:cs typeface="Abel"/>
                <a:sym typeface="Abel"/>
              </a:rPr>
              <a:t>Ahammed  et al., 2020</a:t>
            </a:r>
            <a:endParaRPr sz="8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250" y="3512724"/>
            <a:ext cx="1008591" cy="10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3674472" y="818795"/>
            <a:ext cx="1580400" cy="475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ica One"/>
                <a:ea typeface="Unica One"/>
                <a:cs typeface="Unica One"/>
                <a:sym typeface="Unica One"/>
              </a:rPr>
              <a:t>CLASSIFICATION</a:t>
            </a:r>
            <a:endParaRPr sz="1600"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1749094" y="818795"/>
            <a:ext cx="1077900" cy="4758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Multi-class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6102248" y="814625"/>
            <a:ext cx="1077900" cy="4842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Binary</a:t>
            </a:r>
            <a:endParaRPr/>
          </a:p>
        </p:txBody>
      </p:sp>
      <p:cxnSp>
        <p:nvCxnSpPr>
          <p:cNvPr id="331" name="Google Shape;331;p26"/>
          <p:cNvCxnSpPr/>
          <p:nvPr/>
        </p:nvCxnSpPr>
        <p:spPr>
          <a:xfrm flipH="1" rot="10800000">
            <a:off x="0" y="460800"/>
            <a:ext cx="5379300" cy="5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6"/>
          <p:cNvSpPr txBox="1"/>
          <p:nvPr/>
        </p:nvSpPr>
        <p:spPr>
          <a:xfrm>
            <a:off x="7224602" y="747372"/>
            <a:ext cx="17751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COVID-19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Non COVID-19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33" name="Google Shape;333;p26"/>
          <p:cNvCxnSpPr>
            <a:endCxn id="329" idx="3"/>
          </p:cNvCxnSpPr>
          <p:nvPr/>
        </p:nvCxnSpPr>
        <p:spPr>
          <a:xfrm rot="10800000">
            <a:off x="2826994" y="1056695"/>
            <a:ext cx="8472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6"/>
          <p:cNvCxnSpPr>
            <a:endCxn id="330" idx="1"/>
          </p:cNvCxnSpPr>
          <p:nvPr/>
        </p:nvCxnSpPr>
        <p:spPr>
          <a:xfrm flipH="1" rot="10800000">
            <a:off x="5277548" y="1056725"/>
            <a:ext cx="824700" cy="36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6"/>
          <p:cNvSpPr txBox="1"/>
          <p:nvPr/>
        </p:nvSpPr>
        <p:spPr>
          <a:xfrm>
            <a:off x="-608550" y="679725"/>
            <a:ext cx="23133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Viral pneumonia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COVID-19 pneumonia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Healthy person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3674575" y="1521900"/>
            <a:ext cx="1580400" cy="4758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ica One"/>
                <a:ea typeface="Unica One"/>
                <a:cs typeface="Unica One"/>
                <a:sym typeface="Unica One"/>
              </a:rPr>
              <a:t>DATA SOURCE</a:t>
            </a:r>
            <a:endParaRPr sz="1600"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3674475" y="2210738"/>
            <a:ext cx="1580400" cy="484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rPr>
              <a:t>DATASET</a:t>
            </a: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2035400" y="1517737"/>
            <a:ext cx="1077900" cy="4842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Private</a:t>
            </a:r>
            <a:endParaRPr/>
          </a:p>
        </p:txBody>
      </p:sp>
      <p:sp>
        <p:nvSpPr>
          <p:cNvPr id="339" name="Google Shape;339;p26"/>
          <p:cNvSpPr txBox="1"/>
          <p:nvPr/>
        </p:nvSpPr>
        <p:spPr>
          <a:xfrm>
            <a:off x="5838973" y="1521906"/>
            <a:ext cx="1077900" cy="4758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Public</a:t>
            </a:r>
            <a:endParaRPr/>
          </a:p>
        </p:txBody>
      </p:sp>
      <p:cxnSp>
        <p:nvCxnSpPr>
          <p:cNvPr id="340" name="Google Shape;340;p26"/>
          <p:cNvCxnSpPr>
            <a:stCxn id="336" idx="1"/>
            <a:endCxn id="338" idx="3"/>
          </p:cNvCxnSpPr>
          <p:nvPr/>
        </p:nvCxnSpPr>
        <p:spPr>
          <a:xfrm rot="10800000">
            <a:off x="3113275" y="1759800"/>
            <a:ext cx="5613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6"/>
          <p:cNvCxnSpPr>
            <a:stCxn id="336" idx="3"/>
            <a:endCxn id="339" idx="1"/>
          </p:cNvCxnSpPr>
          <p:nvPr/>
        </p:nvCxnSpPr>
        <p:spPr>
          <a:xfrm>
            <a:off x="5254975" y="1759800"/>
            <a:ext cx="584100" cy="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26"/>
          <p:cNvSpPr txBox="1"/>
          <p:nvPr/>
        </p:nvSpPr>
        <p:spPr>
          <a:xfrm>
            <a:off x="6916868" y="1298836"/>
            <a:ext cx="2141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CORD-19 (Research Challenge </a:t>
            </a: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Kaggle - White House)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COVIDX (Open Source Project Github - Wong A., Wang L. 2020)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2287528" y="2212855"/>
            <a:ext cx="1077900" cy="4842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Combination</a:t>
            </a:r>
            <a:endParaRPr/>
          </a:p>
        </p:txBody>
      </p:sp>
      <p:sp>
        <p:nvSpPr>
          <p:cNvPr id="344" name="Google Shape;344;p26"/>
          <p:cNvSpPr txBox="1"/>
          <p:nvPr/>
        </p:nvSpPr>
        <p:spPr>
          <a:xfrm>
            <a:off x="5563925" y="2210760"/>
            <a:ext cx="1200600" cy="475800"/>
          </a:xfrm>
          <a:prstGeom prst="rect">
            <a:avLst/>
          </a:prstGeom>
          <a:noFill/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Single</a:t>
            </a:r>
            <a:endParaRPr/>
          </a:p>
        </p:txBody>
      </p:sp>
      <p:cxnSp>
        <p:nvCxnSpPr>
          <p:cNvPr id="345" name="Google Shape;345;p26"/>
          <p:cNvCxnSpPr>
            <a:stCxn id="343" idx="3"/>
            <a:endCxn id="337" idx="1"/>
          </p:cNvCxnSpPr>
          <p:nvPr/>
        </p:nvCxnSpPr>
        <p:spPr>
          <a:xfrm flipH="1" rot="10800000">
            <a:off x="3365428" y="2452855"/>
            <a:ext cx="309000" cy="21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6"/>
          <p:cNvCxnSpPr>
            <a:stCxn id="337" idx="3"/>
            <a:endCxn id="344" idx="1"/>
          </p:cNvCxnSpPr>
          <p:nvPr/>
        </p:nvCxnSpPr>
        <p:spPr>
          <a:xfrm flipH="1" rot="10800000">
            <a:off x="5254875" y="2448638"/>
            <a:ext cx="309000" cy="4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26"/>
          <p:cNvSpPr txBox="1"/>
          <p:nvPr/>
        </p:nvSpPr>
        <p:spPr>
          <a:xfrm>
            <a:off x="166825" y="2907975"/>
            <a:ext cx="463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Unica One"/>
                <a:ea typeface="Unica One"/>
                <a:cs typeface="Unica One"/>
                <a:sym typeface="Unica One"/>
              </a:rPr>
              <a:t>DEEP CONVOLUTIONAL NEURAL NETWORK </a:t>
            </a:r>
            <a:endParaRPr b="1" sz="1600"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348" name="Google Shape;348;p26"/>
          <p:cNvSpPr txBox="1"/>
          <p:nvPr/>
        </p:nvSpPr>
        <p:spPr>
          <a:xfrm>
            <a:off x="5675250" y="2997950"/>
            <a:ext cx="3324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CNN vs SVM, random forest, KNN, MLP, decision trees</a:t>
            </a: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COVID-19 pneumonia - other pneumonia</a:t>
            </a:r>
            <a:endParaRPr sz="1200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49" name="Google Shape;349;p26"/>
          <p:cNvSpPr txBox="1"/>
          <p:nvPr/>
        </p:nvSpPr>
        <p:spPr>
          <a:xfrm>
            <a:off x="5675250" y="4521600"/>
            <a:ext cx="3000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Accuracy 94.03%,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F1-score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94.03%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sensitivity 94.03%, specificity 97.01%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0" name="Google Shape;350;p26"/>
          <p:cNvSpPr txBox="1"/>
          <p:nvPr/>
        </p:nvSpPr>
        <p:spPr>
          <a:xfrm>
            <a:off x="92550" y="2225050"/>
            <a:ext cx="214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Lack of data</a:t>
            </a:r>
            <a:endParaRPr b="1"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Further improvements</a:t>
            </a:r>
            <a:endParaRPr sz="12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27"/>
          <p:cNvCxnSpPr>
            <a:stCxn id="356" idx="0"/>
            <a:endCxn id="357" idx="2"/>
          </p:cNvCxnSpPr>
          <p:nvPr/>
        </p:nvCxnSpPr>
        <p:spPr>
          <a:xfrm>
            <a:off x="4366425" y="610800"/>
            <a:ext cx="0" cy="3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7"/>
          <p:cNvCxnSpPr/>
          <p:nvPr/>
        </p:nvCxnSpPr>
        <p:spPr>
          <a:xfrm flipH="1" rot="10800000">
            <a:off x="2796575" y="4238400"/>
            <a:ext cx="3107400" cy="21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7"/>
          <p:cNvCxnSpPr/>
          <p:nvPr/>
        </p:nvCxnSpPr>
        <p:spPr>
          <a:xfrm flipH="1" rot="10800000">
            <a:off x="2775100" y="2421850"/>
            <a:ext cx="3107400" cy="21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27"/>
          <p:cNvSpPr/>
          <p:nvPr/>
        </p:nvSpPr>
        <p:spPr>
          <a:xfrm>
            <a:off x="2314325" y="865402"/>
            <a:ext cx="4071900" cy="806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2989425" y="610800"/>
            <a:ext cx="2754000" cy="70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CNN for feature extraction + supervised ML for classification </a:t>
            </a:r>
            <a:endParaRPr b="1"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 txBox="1"/>
          <p:nvPr/>
        </p:nvSpPr>
        <p:spPr>
          <a:xfrm>
            <a:off x="605450" y="1183163"/>
            <a:ext cx="1971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 txBox="1"/>
          <p:nvPr/>
        </p:nvSpPr>
        <p:spPr>
          <a:xfrm>
            <a:off x="3010850" y="1557733"/>
            <a:ext cx="2754000" cy="22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</a:t>
            </a:r>
            <a:r>
              <a:rPr lang="en">
                <a:solidFill>
                  <a:srgbClr val="1C4587"/>
                </a:solidFill>
              </a:rPr>
              <a:t>s expert radiologists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1387675" y="800988"/>
            <a:ext cx="9324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Mei et al. 2020</a:t>
            </a:r>
            <a:endParaRPr/>
          </a:p>
        </p:txBody>
      </p:sp>
      <p:sp>
        <p:nvSpPr>
          <p:cNvPr id="365" name="Google Shape;365;p27"/>
          <p:cNvSpPr txBox="1"/>
          <p:nvPr/>
        </p:nvSpPr>
        <p:spPr>
          <a:xfrm>
            <a:off x="-48125" y="983138"/>
            <a:ext cx="2368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CT images + clinical info pre-trained CNN + MLP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AUC 92% vs 84%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6" name="Google Shape;366;p27"/>
          <p:cNvSpPr txBox="1"/>
          <p:nvPr/>
        </p:nvSpPr>
        <p:spPr>
          <a:xfrm>
            <a:off x="0" y="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GENERAL IDEAS</a:t>
            </a:r>
            <a:endParaRPr b="1" sz="21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367" name="Google Shape;367;p27"/>
          <p:cNvCxnSpPr/>
          <p:nvPr/>
        </p:nvCxnSpPr>
        <p:spPr>
          <a:xfrm flipH="1" rot="10800000">
            <a:off x="10725" y="407325"/>
            <a:ext cx="3054000" cy="21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27"/>
          <p:cNvSpPr txBox="1"/>
          <p:nvPr/>
        </p:nvSpPr>
        <p:spPr>
          <a:xfrm>
            <a:off x="6386225" y="990263"/>
            <a:ext cx="1971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10 CNNs(ResnNet101)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accuracy 99.5% vs 86%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397050" y="800988"/>
            <a:ext cx="120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Arkadani et al. 2020</a:t>
            </a:r>
            <a:endParaRPr/>
          </a:p>
        </p:txBody>
      </p:sp>
      <p:sp>
        <p:nvSpPr>
          <p:cNvPr id="370" name="Google Shape;370;p27"/>
          <p:cNvSpPr txBox="1"/>
          <p:nvPr/>
        </p:nvSpPr>
        <p:spPr>
          <a:xfrm>
            <a:off x="3364475" y="2228825"/>
            <a:ext cx="19716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bel"/>
                <a:ea typeface="Abel"/>
                <a:cs typeface="Abel"/>
                <a:sym typeface="Abel"/>
              </a:rPr>
              <a:t>T</a:t>
            </a:r>
            <a:r>
              <a:rPr b="1" lang="en" sz="1600">
                <a:latin typeface="Abel"/>
                <a:ea typeface="Abel"/>
                <a:cs typeface="Abel"/>
                <a:sym typeface="Abel"/>
              </a:rPr>
              <a:t>ransfer Learning</a:t>
            </a:r>
            <a:endParaRPr b="1" sz="1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5882500" y="2221850"/>
            <a:ext cx="3054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CNN from scratch + SVM for classification + Bayesian opt. for hyperparameters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99% accuracy</a:t>
            </a: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5882500" y="2028650"/>
            <a:ext cx="996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Nour et al. 2020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-181950" y="2028650"/>
            <a:ext cx="3000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CNN</a:t>
            </a:r>
            <a:r>
              <a:rPr lang="en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</a:t>
            </a: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feature extraction 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knowledge acquired as input for 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CNN</a:t>
            </a:r>
            <a:r>
              <a:rPr lang="en" sz="1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2</a:t>
            </a: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for classification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4" name="Google Shape;374;p27"/>
          <p:cNvSpPr txBox="1"/>
          <p:nvPr/>
        </p:nvSpPr>
        <p:spPr>
          <a:xfrm>
            <a:off x="3611075" y="3008525"/>
            <a:ext cx="1478400" cy="6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Feature Selection</a:t>
            </a:r>
            <a:endParaRPr/>
          </a:p>
        </p:txBody>
      </p:sp>
      <p:sp>
        <p:nvSpPr>
          <p:cNvPr id="375" name="Google Shape;375;p27"/>
          <p:cNvSpPr txBox="1"/>
          <p:nvPr/>
        </p:nvSpPr>
        <p:spPr>
          <a:xfrm>
            <a:off x="5132350" y="3008525"/>
            <a:ext cx="236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l</a:t>
            </a:r>
            <a:r>
              <a:rPr b="1" lang="en" sz="15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ung region segmentation</a:t>
            </a:r>
            <a:endParaRPr b="1" sz="15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pyramid network</a:t>
            </a:r>
            <a:endParaRPr b="1" sz="15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568200" y="3008525"/>
            <a:ext cx="300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multi-view representation learning  correlation based FS </a:t>
            </a:r>
            <a:endParaRPr/>
          </a:p>
        </p:txBody>
      </p:sp>
      <p:sp>
        <p:nvSpPr>
          <p:cNvPr id="357" name="Google Shape;357;p27"/>
          <p:cNvSpPr txBox="1"/>
          <p:nvPr/>
        </p:nvSpPr>
        <p:spPr>
          <a:xfrm>
            <a:off x="3437025" y="3994625"/>
            <a:ext cx="1858800" cy="4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Other Approaches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-181950" y="3995963"/>
            <a:ext cx="3000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CNN + Bayesian opt. 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+ </a:t>
            </a: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data augmentation </a:t>
            </a:r>
            <a:endParaRPr b="1">
              <a:solidFill>
                <a:srgbClr val="1155C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1821450" y="3856175"/>
            <a:ext cx="996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Ucar et al. 2020</a:t>
            </a:r>
            <a:endParaRPr/>
          </a:p>
        </p:txBody>
      </p:sp>
      <p:sp>
        <p:nvSpPr>
          <p:cNvPr id="379" name="Google Shape;379;p27"/>
          <p:cNvSpPr txBox="1"/>
          <p:nvPr/>
        </p:nvSpPr>
        <p:spPr>
          <a:xfrm>
            <a:off x="5979150" y="3847475"/>
            <a:ext cx="3346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Abraham et al. 2020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Abel"/>
                <a:ea typeface="Abel"/>
                <a:cs typeface="Abel"/>
                <a:sym typeface="Abel"/>
              </a:rPr>
              <a:t>multi - CNN for FE + Bayesian net classification (Hill Climbing and K2 score)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97% accuracy</a:t>
            </a:r>
            <a:endParaRPr/>
          </a:p>
        </p:txBody>
      </p:sp>
      <p:sp>
        <p:nvSpPr>
          <p:cNvPr id="380" name="Google Shape;380;p27"/>
          <p:cNvSpPr txBox="1"/>
          <p:nvPr/>
        </p:nvSpPr>
        <p:spPr>
          <a:xfrm>
            <a:off x="7950" y="4844400"/>
            <a:ext cx="29841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ookman Old Style"/>
                <a:ea typeface="Bookman Old Style"/>
                <a:cs typeface="Bookman Old Style"/>
                <a:sym typeface="Bookman Old Style"/>
              </a:rPr>
              <a:t>Detailed tables at the last pages</a:t>
            </a:r>
            <a:endParaRPr b="1" sz="1000"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/>
          <p:nvPr/>
        </p:nvSpPr>
        <p:spPr>
          <a:xfrm>
            <a:off x="6115775" y="814400"/>
            <a:ext cx="2906700" cy="14037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434343"/>
                </a:solidFill>
              </a:rPr>
              <a:t>‹#›</a:t>
            </a:fld>
            <a:endParaRPr>
              <a:solidFill>
                <a:srgbClr val="434343"/>
              </a:solidFill>
            </a:endParaRPr>
          </a:p>
        </p:txBody>
      </p:sp>
      <p:pic>
        <p:nvPicPr>
          <p:cNvPr id="387" name="Google Shape;3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589525"/>
            <a:ext cx="5709274" cy="343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8"/>
          <p:cNvSpPr txBox="1"/>
          <p:nvPr/>
        </p:nvSpPr>
        <p:spPr>
          <a:xfrm>
            <a:off x="199300" y="635050"/>
            <a:ext cx="5709300" cy="8661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1. INFERVISION</a:t>
            </a:r>
            <a:endParaRPr b="1"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-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Clinical conditions complete view (it alarms in 2 minutes)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-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Used in February 2020 in China Hospitals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89" name="Google Shape;389;p28"/>
          <p:cNvSpPr txBox="1"/>
          <p:nvPr/>
        </p:nvSpPr>
        <p:spPr>
          <a:xfrm>
            <a:off x="1232350" y="1521625"/>
            <a:ext cx="15537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Read CT pneumonia</a:t>
            </a:r>
            <a:endParaRPr sz="9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90" name="Google Shape;390;p28"/>
          <p:cNvSpPr txBox="1"/>
          <p:nvPr/>
        </p:nvSpPr>
        <p:spPr>
          <a:xfrm>
            <a:off x="6158575" y="889400"/>
            <a:ext cx="25647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-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96% accuracy in 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20’’ diagnosis vs 5-10’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-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More than 100 hospitals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-"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Different type of pneumon</a:t>
            </a:r>
            <a:r>
              <a:rPr lang="en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ia</a:t>
            </a:r>
            <a:endParaRPr>
              <a:solidFill>
                <a:srgbClr val="43434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91" name="Google Shape;391;p28"/>
          <p:cNvSpPr txBox="1"/>
          <p:nvPr/>
        </p:nvSpPr>
        <p:spPr>
          <a:xfrm>
            <a:off x="6115775" y="2407300"/>
            <a:ext cx="2906700" cy="23427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Proper equipments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Support radiologist activity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Remote places with 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shortage of radiologist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Optimize hospitals work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600"/>
              <a:buFont typeface="Abel"/>
              <a:buChar char="●"/>
            </a:pPr>
            <a:r>
              <a:rPr b="1" lang="en" sz="1600">
                <a:solidFill>
                  <a:srgbClr val="1C4587"/>
                </a:solidFill>
                <a:latin typeface="Abel"/>
                <a:ea typeface="Abel"/>
                <a:cs typeface="Abel"/>
                <a:sym typeface="Abel"/>
              </a:rPr>
              <a:t>Further data to be implemented in real time diagnosis</a:t>
            </a:r>
            <a:endParaRPr b="1" sz="1600">
              <a:solidFill>
                <a:srgbClr val="1C458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92" name="Google Shape;392;p28"/>
          <p:cNvSpPr txBox="1"/>
          <p:nvPr/>
        </p:nvSpPr>
        <p:spPr>
          <a:xfrm>
            <a:off x="199300" y="53550"/>
            <a:ext cx="36111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73763"/>
                </a:solidFill>
                <a:latin typeface="Unica One"/>
                <a:ea typeface="Unica One"/>
                <a:cs typeface="Unica One"/>
                <a:sym typeface="Unica One"/>
              </a:rPr>
              <a:t>ON THE MARKET </a:t>
            </a:r>
            <a:endParaRPr b="1" sz="2100">
              <a:solidFill>
                <a:srgbClr val="07376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cxnSp>
        <p:nvCxnSpPr>
          <p:cNvPr id="393" name="Google Shape;393;p28"/>
          <p:cNvCxnSpPr/>
          <p:nvPr/>
        </p:nvCxnSpPr>
        <p:spPr>
          <a:xfrm flipH="1" rot="10800000">
            <a:off x="0" y="487975"/>
            <a:ext cx="5379300" cy="5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28"/>
          <p:cNvSpPr txBox="1"/>
          <p:nvPr/>
        </p:nvSpPr>
        <p:spPr>
          <a:xfrm>
            <a:off x="6557900" y="8144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rPr>
              <a:t>2. ALIBABA GROUP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